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3653" r:id="rId2"/>
    <p:sldMasterId id="2147483667" r:id="rId3"/>
  </p:sldMasterIdLst>
  <p:notesMasterIdLst>
    <p:notesMasterId r:id="rId10"/>
  </p:notesMasterIdLst>
  <p:handoutMasterIdLst>
    <p:handoutMasterId r:id="rId11"/>
  </p:handoutMasterIdLst>
  <p:sldIdLst>
    <p:sldId id="279" r:id="rId4"/>
    <p:sldId id="273" r:id="rId5"/>
    <p:sldId id="282" r:id="rId6"/>
    <p:sldId id="275" r:id="rId7"/>
    <p:sldId id="276" r:id="rId8"/>
    <p:sldId id="281" r:id="rId9"/>
  </p:sldIdLst>
  <p:sldSz cx="12801600" cy="9601200" type="A3"/>
  <p:notesSz cx="9928225" cy="1435735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79"/>
          </p14:sldIdLst>
        </p14:section>
        <p14:section name="モデル図ページ（アドバンストクラス）" id="{46087027-09ED-4232-B7C0-C8FBFF40BA2A}">
          <p14:sldIdLst>
            <p14:sldId id="273"/>
            <p14:sldId id="282"/>
            <p14:sldId id="275"/>
            <p14:sldId id="276"/>
            <p14:sldId id="281"/>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OMU NAKASHIMA" initials="AN" lastIdx="1" clrIdx="0">
    <p:extLst>
      <p:ext uri="{19B8F6BF-5375-455C-9EA6-DF929625EA0E}">
        <p15:presenceInfo xmlns:p15="http://schemas.microsoft.com/office/powerpoint/2012/main" userId="S-1-5-21-3670598266-361587194-1400392823-3809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0DE"/>
    <a:srgbClr val="CCCCFF"/>
    <a:srgbClr val="FFCCFF"/>
    <a:srgbClr val="FFE699"/>
    <a:srgbClr val="41719C"/>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74" autoAdjust="0"/>
    <p:restoredTop sz="94660"/>
  </p:normalViewPr>
  <p:slideViewPr>
    <p:cSldViewPr showGuides="1">
      <p:cViewPr>
        <p:scale>
          <a:sx n="125" d="100"/>
          <a:sy n="125" d="100"/>
        </p:scale>
        <p:origin x="258" y="-2226"/>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e11562\Desktop\rbcn__\Book2.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e11562\Desktop\rbcn__\Book2.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11562\Desktop\rbcn__\Book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Sheet9!$B$1</c:f>
              <c:strCache>
                <c:ptCount val="1"/>
                <c:pt idx="0">
                  <c:v>[nRef]</c:v>
                </c:pt>
              </c:strCache>
            </c:strRef>
          </c:tx>
          <c:spPr>
            <a:ln w="19050" cap="rnd">
              <a:solidFill>
                <a:schemeClr val="accent1"/>
              </a:solidFill>
              <a:round/>
            </a:ln>
            <a:effectLst/>
          </c:spPr>
          <c:marker>
            <c:symbol val="none"/>
          </c:marker>
          <c:val>
            <c:numRef>
              <c:f>Sheet9!$B$200:$B$1280</c:f>
              <c:numCache>
                <c:formatCode>General</c:formatCode>
                <c:ptCount val="1081"/>
                <c:pt idx="0">
                  <c:v>0</c:v>
                </c:pt>
                <c:pt idx="1">
                  <c:v>0</c:v>
                </c:pt>
                <c:pt idx="2">
                  <c:v>0</c:v>
                </c:pt>
                <c:pt idx="3">
                  <c:v>1</c:v>
                </c:pt>
                <c:pt idx="4">
                  <c:v>0</c:v>
                </c:pt>
                <c:pt idx="5">
                  <c:v>0</c:v>
                </c:pt>
                <c:pt idx="6">
                  <c:v>1</c:v>
                </c:pt>
                <c:pt idx="7">
                  <c:v>0</c:v>
                </c:pt>
                <c:pt idx="8">
                  <c:v>1</c:v>
                </c:pt>
                <c:pt idx="9">
                  <c:v>1</c:v>
                </c:pt>
                <c:pt idx="10">
                  <c:v>1</c:v>
                </c:pt>
                <c:pt idx="11">
                  <c:v>0</c:v>
                </c:pt>
                <c:pt idx="12">
                  <c:v>0</c:v>
                </c:pt>
                <c:pt idx="13">
                  <c:v>0</c:v>
                </c:pt>
                <c:pt idx="14">
                  <c:v>0</c:v>
                </c:pt>
                <c:pt idx="15">
                  <c:v>0</c:v>
                </c:pt>
                <c:pt idx="16">
                  <c:v>1</c:v>
                </c:pt>
                <c:pt idx="17">
                  <c:v>1</c:v>
                </c:pt>
                <c:pt idx="18">
                  <c:v>1</c:v>
                </c:pt>
                <c:pt idx="19">
                  <c:v>1</c:v>
                </c:pt>
                <c:pt idx="20">
                  <c:v>1</c:v>
                </c:pt>
                <c:pt idx="21">
                  <c:v>3</c:v>
                </c:pt>
                <c:pt idx="22">
                  <c:v>3</c:v>
                </c:pt>
                <c:pt idx="23">
                  <c:v>5</c:v>
                </c:pt>
                <c:pt idx="24">
                  <c:v>7</c:v>
                </c:pt>
                <c:pt idx="25">
                  <c:v>10</c:v>
                </c:pt>
                <c:pt idx="26">
                  <c:v>16</c:v>
                </c:pt>
                <c:pt idx="27">
                  <c:v>19</c:v>
                </c:pt>
                <c:pt idx="28">
                  <c:v>23</c:v>
                </c:pt>
                <c:pt idx="29">
                  <c:v>28</c:v>
                </c:pt>
                <c:pt idx="30">
                  <c:v>33</c:v>
                </c:pt>
                <c:pt idx="31">
                  <c:v>41</c:v>
                </c:pt>
                <c:pt idx="32">
                  <c:v>48</c:v>
                </c:pt>
                <c:pt idx="33">
                  <c:v>55</c:v>
                </c:pt>
                <c:pt idx="34">
                  <c:v>62</c:v>
                </c:pt>
                <c:pt idx="35">
                  <c:v>69</c:v>
                </c:pt>
                <c:pt idx="36">
                  <c:v>75</c:v>
                </c:pt>
                <c:pt idx="37">
                  <c:v>82</c:v>
                </c:pt>
                <c:pt idx="38">
                  <c:v>87</c:v>
                </c:pt>
                <c:pt idx="39">
                  <c:v>91</c:v>
                </c:pt>
                <c:pt idx="40">
                  <c:v>94</c:v>
                </c:pt>
                <c:pt idx="41">
                  <c:v>96</c:v>
                </c:pt>
                <c:pt idx="42">
                  <c:v>98</c:v>
                </c:pt>
                <c:pt idx="43">
                  <c:v>98</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98</c:v>
                </c:pt>
                <c:pt idx="57">
                  <c:v>96</c:v>
                </c:pt>
                <c:pt idx="58">
                  <c:v>96</c:v>
                </c:pt>
                <c:pt idx="59">
                  <c:v>96</c:v>
                </c:pt>
                <c:pt idx="60">
                  <c:v>96</c:v>
                </c:pt>
                <c:pt idx="61">
                  <c:v>94</c:v>
                </c:pt>
                <c:pt idx="62">
                  <c:v>91</c:v>
                </c:pt>
                <c:pt idx="63">
                  <c:v>91</c:v>
                </c:pt>
                <c:pt idx="64">
                  <c:v>87</c:v>
                </c:pt>
                <c:pt idx="65">
                  <c:v>85</c:v>
                </c:pt>
                <c:pt idx="66">
                  <c:v>82</c:v>
                </c:pt>
                <c:pt idx="67">
                  <c:v>76</c:v>
                </c:pt>
                <c:pt idx="68">
                  <c:v>69</c:v>
                </c:pt>
                <c:pt idx="69">
                  <c:v>64</c:v>
                </c:pt>
                <c:pt idx="70">
                  <c:v>57</c:v>
                </c:pt>
                <c:pt idx="71">
                  <c:v>48</c:v>
                </c:pt>
                <c:pt idx="72">
                  <c:v>41</c:v>
                </c:pt>
                <c:pt idx="73">
                  <c:v>32</c:v>
                </c:pt>
                <c:pt idx="74">
                  <c:v>26</c:v>
                </c:pt>
                <c:pt idx="75">
                  <c:v>21</c:v>
                </c:pt>
                <c:pt idx="76">
                  <c:v>17</c:v>
                </c:pt>
                <c:pt idx="77">
                  <c:v>16</c:v>
                </c:pt>
                <c:pt idx="78">
                  <c:v>12</c:v>
                </c:pt>
                <c:pt idx="79">
                  <c:v>10</c:v>
                </c:pt>
                <c:pt idx="80">
                  <c:v>8</c:v>
                </c:pt>
                <c:pt idx="81">
                  <c:v>7</c:v>
                </c:pt>
                <c:pt idx="82">
                  <c:v>7</c:v>
                </c:pt>
                <c:pt idx="83">
                  <c:v>5</c:v>
                </c:pt>
                <c:pt idx="84">
                  <c:v>5</c:v>
                </c:pt>
                <c:pt idx="85">
                  <c:v>5</c:v>
                </c:pt>
                <c:pt idx="86">
                  <c:v>5</c:v>
                </c:pt>
                <c:pt idx="87">
                  <c:v>3</c:v>
                </c:pt>
                <c:pt idx="88">
                  <c:v>3</c:v>
                </c:pt>
                <c:pt idx="89">
                  <c:v>3</c:v>
                </c:pt>
                <c:pt idx="90">
                  <c:v>1</c:v>
                </c:pt>
                <c:pt idx="91">
                  <c:v>1</c:v>
                </c:pt>
                <c:pt idx="92">
                  <c:v>1</c:v>
                </c:pt>
                <c:pt idx="93">
                  <c:v>1</c:v>
                </c:pt>
                <c:pt idx="94">
                  <c:v>1</c:v>
                </c:pt>
                <c:pt idx="95">
                  <c:v>1</c:v>
                </c:pt>
                <c:pt idx="96">
                  <c:v>1</c:v>
                </c:pt>
                <c:pt idx="97">
                  <c:v>1</c:v>
                </c:pt>
                <c:pt idx="98">
                  <c:v>1</c:v>
                </c:pt>
                <c:pt idx="99">
                  <c:v>1</c:v>
                </c:pt>
                <c:pt idx="100">
                  <c:v>3</c:v>
                </c:pt>
                <c:pt idx="101">
                  <c:v>3</c:v>
                </c:pt>
                <c:pt idx="102">
                  <c:v>5</c:v>
                </c:pt>
                <c:pt idx="103">
                  <c:v>5</c:v>
                </c:pt>
                <c:pt idx="104">
                  <c:v>7</c:v>
                </c:pt>
                <c:pt idx="105">
                  <c:v>10</c:v>
                </c:pt>
                <c:pt idx="106">
                  <c:v>12</c:v>
                </c:pt>
                <c:pt idx="107">
                  <c:v>16</c:v>
                </c:pt>
                <c:pt idx="108">
                  <c:v>17</c:v>
                </c:pt>
                <c:pt idx="109">
                  <c:v>21</c:v>
                </c:pt>
                <c:pt idx="110">
                  <c:v>25</c:v>
                </c:pt>
                <c:pt idx="111">
                  <c:v>26</c:v>
                </c:pt>
                <c:pt idx="112">
                  <c:v>32</c:v>
                </c:pt>
                <c:pt idx="113">
                  <c:v>37</c:v>
                </c:pt>
                <c:pt idx="114">
                  <c:v>46</c:v>
                </c:pt>
                <c:pt idx="115">
                  <c:v>55</c:v>
                </c:pt>
                <c:pt idx="116">
                  <c:v>64</c:v>
                </c:pt>
                <c:pt idx="117">
                  <c:v>75</c:v>
                </c:pt>
                <c:pt idx="118">
                  <c:v>83</c:v>
                </c:pt>
                <c:pt idx="119">
                  <c:v>94</c:v>
                </c:pt>
                <c:pt idx="120">
                  <c:v>100</c:v>
                </c:pt>
                <c:pt idx="121">
                  <c:v>100</c:v>
                </c:pt>
                <c:pt idx="122">
                  <c:v>100</c:v>
                </c:pt>
                <c:pt idx="123">
                  <c:v>100</c:v>
                </c:pt>
                <c:pt idx="124">
                  <c:v>100</c:v>
                </c:pt>
                <c:pt idx="125">
                  <c:v>100</c:v>
                </c:pt>
                <c:pt idx="126">
                  <c:v>100</c:v>
                </c:pt>
                <c:pt idx="127">
                  <c:v>100</c:v>
                </c:pt>
                <c:pt idx="128">
                  <c:v>100</c:v>
                </c:pt>
                <c:pt idx="129">
                  <c:v>100</c:v>
                </c:pt>
                <c:pt idx="130">
                  <c:v>100</c:v>
                </c:pt>
                <c:pt idx="131">
                  <c:v>100</c:v>
                </c:pt>
                <c:pt idx="132">
                  <c:v>100</c:v>
                </c:pt>
                <c:pt idx="133">
                  <c:v>100</c:v>
                </c:pt>
                <c:pt idx="134">
                  <c:v>100</c:v>
                </c:pt>
                <c:pt idx="135">
                  <c:v>100</c:v>
                </c:pt>
                <c:pt idx="136">
                  <c:v>100</c:v>
                </c:pt>
                <c:pt idx="137">
                  <c:v>100</c:v>
                </c:pt>
                <c:pt idx="138">
                  <c:v>100</c:v>
                </c:pt>
                <c:pt idx="139">
                  <c:v>100</c:v>
                </c:pt>
                <c:pt idx="140">
                  <c:v>100</c:v>
                </c:pt>
                <c:pt idx="141">
                  <c:v>100</c:v>
                </c:pt>
                <c:pt idx="142">
                  <c:v>100</c:v>
                </c:pt>
                <c:pt idx="143">
                  <c:v>100</c:v>
                </c:pt>
                <c:pt idx="144">
                  <c:v>100</c:v>
                </c:pt>
                <c:pt idx="145">
                  <c:v>100</c:v>
                </c:pt>
                <c:pt idx="146">
                  <c:v>98</c:v>
                </c:pt>
                <c:pt idx="147">
                  <c:v>98</c:v>
                </c:pt>
                <c:pt idx="148">
                  <c:v>96</c:v>
                </c:pt>
                <c:pt idx="149">
                  <c:v>94</c:v>
                </c:pt>
                <c:pt idx="150">
                  <c:v>91</c:v>
                </c:pt>
                <c:pt idx="151">
                  <c:v>87</c:v>
                </c:pt>
                <c:pt idx="152">
                  <c:v>82</c:v>
                </c:pt>
                <c:pt idx="153">
                  <c:v>76</c:v>
                </c:pt>
                <c:pt idx="154">
                  <c:v>69</c:v>
                </c:pt>
                <c:pt idx="155">
                  <c:v>62</c:v>
                </c:pt>
                <c:pt idx="156">
                  <c:v>53</c:v>
                </c:pt>
                <c:pt idx="157">
                  <c:v>42</c:v>
                </c:pt>
                <c:pt idx="158">
                  <c:v>32</c:v>
                </c:pt>
                <c:pt idx="159">
                  <c:v>25</c:v>
                </c:pt>
                <c:pt idx="160">
                  <c:v>17</c:v>
                </c:pt>
                <c:pt idx="161">
                  <c:v>12</c:v>
                </c:pt>
                <c:pt idx="162">
                  <c:v>7</c:v>
                </c:pt>
                <c:pt idx="163">
                  <c:v>5</c:v>
                </c:pt>
                <c:pt idx="164">
                  <c:v>3</c:v>
                </c:pt>
                <c:pt idx="165">
                  <c:v>1</c:v>
                </c:pt>
                <c:pt idx="166">
                  <c:v>1</c:v>
                </c:pt>
                <c:pt idx="167">
                  <c:v>0</c:v>
                </c:pt>
                <c:pt idx="168">
                  <c:v>0</c:v>
                </c:pt>
                <c:pt idx="169">
                  <c:v>0</c:v>
                </c:pt>
                <c:pt idx="170">
                  <c:v>0</c:v>
                </c:pt>
                <c:pt idx="171">
                  <c:v>1</c:v>
                </c:pt>
                <c:pt idx="172">
                  <c:v>0</c:v>
                </c:pt>
                <c:pt idx="173">
                  <c:v>0</c:v>
                </c:pt>
                <c:pt idx="174">
                  <c:v>0</c:v>
                </c:pt>
                <c:pt idx="175">
                  <c:v>0</c:v>
                </c:pt>
                <c:pt idx="176">
                  <c:v>0</c:v>
                </c:pt>
                <c:pt idx="177">
                  <c:v>0</c:v>
                </c:pt>
                <c:pt idx="178">
                  <c:v>1</c:v>
                </c:pt>
                <c:pt idx="179">
                  <c:v>0</c:v>
                </c:pt>
                <c:pt idx="180">
                  <c:v>1</c:v>
                </c:pt>
                <c:pt idx="181">
                  <c:v>0</c:v>
                </c:pt>
                <c:pt idx="182">
                  <c:v>0</c:v>
                </c:pt>
                <c:pt idx="183">
                  <c:v>0</c:v>
                </c:pt>
                <c:pt idx="184">
                  <c:v>1</c:v>
                </c:pt>
                <c:pt idx="185">
                  <c:v>1</c:v>
                </c:pt>
                <c:pt idx="186">
                  <c:v>1</c:v>
                </c:pt>
                <c:pt idx="187">
                  <c:v>1</c:v>
                </c:pt>
                <c:pt idx="188">
                  <c:v>1</c:v>
                </c:pt>
                <c:pt idx="189">
                  <c:v>1</c:v>
                </c:pt>
                <c:pt idx="190">
                  <c:v>1</c:v>
                </c:pt>
                <c:pt idx="191">
                  <c:v>3</c:v>
                </c:pt>
                <c:pt idx="192">
                  <c:v>3</c:v>
                </c:pt>
                <c:pt idx="193">
                  <c:v>3</c:v>
                </c:pt>
                <c:pt idx="194">
                  <c:v>5</c:v>
                </c:pt>
                <c:pt idx="195">
                  <c:v>7</c:v>
                </c:pt>
                <c:pt idx="196">
                  <c:v>10</c:v>
                </c:pt>
                <c:pt idx="197">
                  <c:v>14</c:v>
                </c:pt>
                <c:pt idx="198">
                  <c:v>17</c:v>
                </c:pt>
                <c:pt idx="199">
                  <c:v>23</c:v>
                </c:pt>
                <c:pt idx="200">
                  <c:v>30</c:v>
                </c:pt>
                <c:pt idx="201">
                  <c:v>37</c:v>
                </c:pt>
                <c:pt idx="202">
                  <c:v>42</c:v>
                </c:pt>
                <c:pt idx="203">
                  <c:v>50</c:v>
                </c:pt>
                <c:pt idx="204">
                  <c:v>58</c:v>
                </c:pt>
                <c:pt idx="205">
                  <c:v>66</c:v>
                </c:pt>
                <c:pt idx="206">
                  <c:v>75</c:v>
                </c:pt>
                <c:pt idx="207">
                  <c:v>85</c:v>
                </c:pt>
                <c:pt idx="208">
                  <c:v>94</c:v>
                </c:pt>
                <c:pt idx="209">
                  <c:v>100</c:v>
                </c:pt>
                <c:pt idx="210">
                  <c:v>100</c:v>
                </c:pt>
                <c:pt idx="211">
                  <c:v>100</c:v>
                </c:pt>
                <c:pt idx="212">
                  <c:v>100</c:v>
                </c:pt>
                <c:pt idx="213">
                  <c:v>100</c:v>
                </c:pt>
                <c:pt idx="214">
                  <c:v>100</c:v>
                </c:pt>
                <c:pt idx="215">
                  <c:v>100</c:v>
                </c:pt>
                <c:pt idx="216">
                  <c:v>100</c:v>
                </c:pt>
                <c:pt idx="217">
                  <c:v>100</c:v>
                </c:pt>
                <c:pt idx="218">
                  <c:v>100</c:v>
                </c:pt>
                <c:pt idx="219">
                  <c:v>100</c:v>
                </c:pt>
                <c:pt idx="220">
                  <c:v>100</c:v>
                </c:pt>
                <c:pt idx="221">
                  <c:v>100</c:v>
                </c:pt>
                <c:pt idx="222">
                  <c:v>100</c:v>
                </c:pt>
                <c:pt idx="223">
                  <c:v>100</c:v>
                </c:pt>
                <c:pt idx="224">
                  <c:v>100</c:v>
                </c:pt>
                <c:pt idx="225">
                  <c:v>100</c:v>
                </c:pt>
                <c:pt idx="226">
                  <c:v>100</c:v>
                </c:pt>
                <c:pt idx="227">
                  <c:v>100</c:v>
                </c:pt>
                <c:pt idx="228">
                  <c:v>100</c:v>
                </c:pt>
                <c:pt idx="229">
                  <c:v>100</c:v>
                </c:pt>
                <c:pt idx="230">
                  <c:v>100</c:v>
                </c:pt>
                <c:pt idx="231">
                  <c:v>100</c:v>
                </c:pt>
                <c:pt idx="232">
                  <c:v>100</c:v>
                </c:pt>
                <c:pt idx="233">
                  <c:v>100</c:v>
                </c:pt>
                <c:pt idx="234">
                  <c:v>100</c:v>
                </c:pt>
                <c:pt idx="235">
                  <c:v>100</c:v>
                </c:pt>
                <c:pt idx="236">
                  <c:v>100</c:v>
                </c:pt>
                <c:pt idx="237">
                  <c:v>100</c:v>
                </c:pt>
                <c:pt idx="238">
                  <c:v>98</c:v>
                </c:pt>
                <c:pt idx="239">
                  <c:v>94</c:v>
                </c:pt>
                <c:pt idx="240">
                  <c:v>87</c:v>
                </c:pt>
                <c:pt idx="241">
                  <c:v>80</c:v>
                </c:pt>
                <c:pt idx="242">
                  <c:v>69</c:v>
                </c:pt>
                <c:pt idx="243">
                  <c:v>62</c:v>
                </c:pt>
                <c:pt idx="244">
                  <c:v>53</c:v>
                </c:pt>
                <c:pt idx="245">
                  <c:v>42</c:v>
                </c:pt>
                <c:pt idx="246">
                  <c:v>33</c:v>
                </c:pt>
                <c:pt idx="247">
                  <c:v>26</c:v>
                </c:pt>
                <c:pt idx="248">
                  <c:v>21</c:v>
                </c:pt>
                <c:pt idx="249">
                  <c:v>16</c:v>
                </c:pt>
                <c:pt idx="250">
                  <c:v>10</c:v>
                </c:pt>
                <c:pt idx="251">
                  <c:v>8</c:v>
                </c:pt>
                <c:pt idx="252">
                  <c:v>5</c:v>
                </c:pt>
                <c:pt idx="253">
                  <c:v>3</c:v>
                </c:pt>
                <c:pt idx="254">
                  <c:v>1</c:v>
                </c:pt>
                <c:pt idx="255">
                  <c:v>1</c:v>
                </c:pt>
                <c:pt idx="256">
                  <c:v>1</c:v>
                </c:pt>
                <c:pt idx="257">
                  <c:v>0</c:v>
                </c:pt>
                <c:pt idx="258">
                  <c:v>0</c:v>
                </c:pt>
                <c:pt idx="259">
                  <c:v>0</c:v>
                </c:pt>
                <c:pt idx="260">
                  <c:v>0</c:v>
                </c:pt>
                <c:pt idx="261">
                  <c:v>0</c:v>
                </c:pt>
                <c:pt idx="262">
                  <c:v>0</c:v>
                </c:pt>
                <c:pt idx="263">
                  <c:v>1</c:v>
                </c:pt>
                <c:pt idx="264">
                  <c:v>0</c:v>
                </c:pt>
                <c:pt idx="265">
                  <c:v>1</c:v>
                </c:pt>
                <c:pt idx="266">
                  <c:v>0</c:v>
                </c:pt>
                <c:pt idx="267">
                  <c:v>1</c:v>
                </c:pt>
                <c:pt idx="268">
                  <c:v>1</c:v>
                </c:pt>
                <c:pt idx="269">
                  <c:v>0</c:v>
                </c:pt>
                <c:pt idx="270">
                  <c:v>1</c:v>
                </c:pt>
                <c:pt idx="271">
                  <c:v>1</c:v>
                </c:pt>
                <c:pt idx="272">
                  <c:v>1</c:v>
                </c:pt>
                <c:pt idx="273">
                  <c:v>1</c:v>
                </c:pt>
                <c:pt idx="274">
                  <c:v>1</c:v>
                </c:pt>
                <c:pt idx="275">
                  <c:v>1</c:v>
                </c:pt>
                <c:pt idx="276">
                  <c:v>1</c:v>
                </c:pt>
                <c:pt idx="277">
                  <c:v>1</c:v>
                </c:pt>
                <c:pt idx="278">
                  <c:v>1</c:v>
                </c:pt>
                <c:pt idx="279">
                  <c:v>3</c:v>
                </c:pt>
                <c:pt idx="280">
                  <c:v>3</c:v>
                </c:pt>
                <c:pt idx="281">
                  <c:v>5</c:v>
                </c:pt>
                <c:pt idx="282">
                  <c:v>7</c:v>
                </c:pt>
                <c:pt idx="283">
                  <c:v>10</c:v>
                </c:pt>
                <c:pt idx="284">
                  <c:v>14</c:v>
                </c:pt>
                <c:pt idx="285">
                  <c:v>17</c:v>
                </c:pt>
                <c:pt idx="286">
                  <c:v>25</c:v>
                </c:pt>
                <c:pt idx="287">
                  <c:v>30</c:v>
                </c:pt>
                <c:pt idx="288">
                  <c:v>37</c:v>
                </c:pt>
                <c:pt idx="289">
                  <c:v>44</c:v>
                </c:pt>
                <c:pt idx="290">
                  <c:v>53</c:v>
                </c:pt>
                <c:pt idx="291">
                  <c:v>60</c:v>
                </c:pt>
                <c:pt idx="292">
                  <c:v>69</c:v>
                </c:pt>
                <c:pt idx="293">
                  <c:v>76</c:v>
                </c:pt>
                <c:pt idx="294">
                  <c:v>82</c:v>
                </c:pt>
                <c:pt idx="295">
                  <c:v>87</c:v>
                </c:pt>
                <c:pt idx="296">
                  <c:v>91</c:v>
                </c:pt>
                <c:pt idx="297">
                  <c:v>94</c:v>
                </c:pt>
                <c:pt idx="298">
                  <c:v>94</c:v>
                </c:pt>
                <c:pt idx="299">
                  <c:v>94</c:v>
                </c:pt>
                <c:pt idx="300">
                  <c:v>96</c:v>
                </c:pt>
                <c:pt idx="301">
                  <c:v>98</c:v>
                </c:pt>
                <c:pt idx="302">
                  <c:v>98</c:v>
                </c:pt>
                <c:pt idx="303">
                  <c:v>100</c:v>
                </c:pt>
                <c:pt idx="304">
                  <c:v>100</c:v>
                </c:pt>
                <c:pt idx="305">
                  <c:v>100</c:v>
                </c:pt>
                <c:pt idx="306">
                  <c:v>100</c:v>
                </c:pt>
                <c:pt idx="307">
                  <c:v>100</c:v>
                </c:pt>
                <c:pt idx="308">
                  <c:v>100</c:v>
                </c:pt>
                <c:pt idx="309">
                  <c:v>100</c:v>
                </c:pt>
                <c:pt idx="310">
                  <c:v>100</c:v>
                </c:pt>
                <c:pt idx="311">
                  <c:v>100</c:v>
                </c:pt>
                <c:pt idx="312">
                  <c:v>100</c:v>
                </c:pt>
                <c:pt idx="313">
                  <c:v>100</c:v>
                </c:pt>
                <c:pt idx="314">
                  <c:v>100</c:v>
                </c:pt>
                <c:pt idx="315">
                  <c:v>100</c:v>
                </c:pt>
                <c:pt idx="316">
                  <c:v>100</c:v>
                </c:pt>
                <c:pt idx="317">
                  <c:v>100</c:v>
                </c:pt>
                <c:pt idx="318">
                  <c:v>100</c:v>
                </c:pt>
                <c:pt idx="319">
                  <c:v>100</c:v>
                </c:pt>
                <c:pt idx="320">
                  <c:v>100</c:v>
                </c:pt>
                <c:pt idx="321">
                  <c:v>100</c:v>
                </c:pt>
                <c:pt idx="322">
                  <c:v>100</c:v>
                </c:pt>
                <c:pt idx="323">
                  <c:v>100</c:v>
                </c:pt>
                <c:pt idx="324">
                  <c:v>100</c:v>
                </c:pt>
                <c:pt idx="325">
                  <c:v>100</c:v>
                </c:pt>
                <c:pt idx="326">
                  <c:v>100</c:v>
                </c:pt>
                <c:pt idx="327">
                  <c:v>96</c:v>
                </c:pt>
                <c:pt idx="328">
                  <c:v>94</c:v>
                </c:pt>
                <c:pt idx="329">
                  <c:v>89</c:v>
                </c:pt>
                <c:pt idx="330">
                  <c:v>85</c:v>
                </c:pt>
                <c:pt idx="331">
                  <c:v>78</c:v>
                </c:pt>
                <c:pt idx="332">
                  <c:v>71</c:v>
                </c:pt>
                <c:pt idx="333">
                  <c:v>62</c:v>
                </c:pt>
                <c:pt idx="334">
                  <c:v>53</c:v>
                </c:pt>
                <c:pt idx="335">
                  <c:v>44</c:v>
                </c:pt>
                <c:pt idx="336">
                  <c:v>35</c:v>
                </c:pt>
                <c:pt idx="337">
                  <c:v>26</c:v>
                </c:pt>
                <c:pt idx="338">
                  <c:v>19</c:v>
                </c:pt>
                <c:pt idx="339">
                  <c:v>16</c:v>
                </c:pt>
                <c:pt idx="340">
                  <c:v>10</c:v>
                </c:pt>
                <c:pt idx="341">
                  <c:v>5</c:v>
                </c:pt>
                <c:pt idx="342">
                  <c:v>3</c:v>
                </c:pt>
                <c:pt idx="343">
                  <c:v>1</c:v>
                </c:pt>
                <c:pt idx="344">
                  <c:v>1</c:v>
                </c:pt>
                <c:pt idx="345">
                  <c:v>1</c:v>
                </c:pt>
                <c:pt idx="346">
                  <c:v>1</c:v>
                </c:pt>
                <c:pt idx="347">
                  <c:v>0</c:v>
                </c:pt>
                <c:pt idx="348">
                  <c:v>0</c:v>
                </c:pt>
                <c:pt idx="349">
                  <c:v>0</c:v>
                </c:pt>
                <c:pt idx="350">
                  <c:v>0</c:v>
                </c:pt>
                <c:pt idx="351">
                  <c:v>0</c:v>
                </c:pt>
                <c:pt idx="352">
                  <c:v>0</c:v>
                </c:pt>
                <c:pt idx="353">
                  <c:v>1</c:v>
                </c:pt>
                <c:pt idx="354">
                  <c:v>0</c:v>
                </c:pt>
                <c:pt idx="355">
                  <c:v>0</c:v>
                </c:pt>
                <c:pt idx="356">
                  <c:v>1</c:v>
                </c:pt>
                <c:pt idx="357">
                  <c:v>1</c:v>
                </c:pt>
                <c:pt idx="358">
                  <c:v>1</c:v>
                </c:pt>
                <c:pt idx="359">
                  <c:v>0</c:v>
                </c:pt>
                <c:pt idx="360">
                  <c:v>0</c:v>
                </c:pt>
                <c:pt idx="361">
                  <c:v>0</c:v>
                </c:pt>
                <c:pt idx="362">
                  <c:v>0</c:v>
                </c:pt>
                <c:pt idx="363">
                  <c:v>0</c:v>
                </c:pt>
                <c:pt idx="364">
                  <c:v>0</c:v>
                </c:pt>
                <c:pt idx="365">
                  <c:v>0</c:v>
                </c:pt>
                <c:pt idx="366">
                  <c:v>0</c:v>
                </c:pt>
                <c:pt idx="367">
                  <c:v>1</c:v>
                </c:pt>
                <c:pt idx="368">
                  <c:v>1</c:v>
                </c:pt>
                <c:pt idx="369">
                  <c:v>1</c:v>
                </c:pt>
                <c:pt idx="370">
                  <c:v>1</c:v>
                </c:pt>
                <c:pt idx="371">
                  <c:v>3</c:v>
                </c:pt>
                <c:pt idx="372">
                  <c:v>3</c:v>
                </c:pt>
                <c:pt idx="373">
                  <c:v>5</c:v>
                </c:pt>
                <c:pt idx="374">
                  <c:v>7</c:v>
                </c:pt>
                <c:pt idx="375">
                  <c:v>10</c:v>
                </c:pt>
                <c:pt idx="376">
                  <c:v>14</c:v>
                </c:pt>
                <c:pt idx="377">
                  <c:v>17</c:v>
                </c:pt>
                <c:pt idx="378">
                  <c:v>23</c:v>
                </c:pt>
                <c:pt idx="379">
                  <c:v>30</c:v>
                </c:pt>
                <c:pt idx="380">
                  <c:v>37</c:v>
                </c:pt>
                <c:pt idx="381">
                  <c:v>48</c:v>
                </c:pt>
                <c:pt idx="382">
                  <c:v>57</c:v>
                </c:pt>
                <c:pt idx="383">
                  <c:v>66</c:v>
                </c:pt>
                <c:pt idx="384">
                  <c:v>73</c:v>
                </c:pt>
                <c:pt idx="385">
                  <c:v>80</c:v>
                </c:pt>
                <c:pt idx="386">
                  <c:v>85</c:v>
                </c:pt>
                <c:pt idx="387">
                  <c:v>89</c:v>
                </c:pt>
                <c:pt idx="388">
                  <c:v>92</c:v>
                </c:pt>
                <c:pt idx="389">
                  <c:v>94</c:v>
                </c:pt>
                <c:pt idx="390">
                  <c:v>98</c:v>
                </c:pt>
                <c:pt idx="391">
                  <c:v>100</c:v>
                </c:pt>
                <c:pt idx="392">
                  <c:v>100</c:v>
                </c:pt>
                <c:pt idx="393">
                  <c:v>100</c:v>
                </c:pt>
                <c:pt idx="394">
                  <c:v>100</c:v>
                </c:pt>
                <c:pt idx="395">
                  <c:v>100</c:v>
                </c:pt>
                <c:pt idx="396">
                  <c:v>100</c:v>
                </c:pt>
                <c:pt idx="397">
                  <c:v>100</c:v>
                </c:pt>
                <c:pt idx="398">
                  <c:v>100</c:v>
                </c:pt>
                <c:pt idx="399">
                  <c:v>100</c:v>
                </c:pt>
                <c:pt idx="400">
                  <c:v>100</c:v>
                </c:pt>
                <c:pt idx="401">
                  <c:v>100</c:v>
                </c:pt>
                <c:pt idx="402">
                  <c:v>100</c:v>
                </c:pt>
                <c:pt idx="403">
                  <c:v>100</c:v>
                </c:pt>
                <c:pt idx="404">
                  <c:v>100</c:v>
                </c:pt>
                <c:pt idx="405">
                  <c:v>100</c:v>
                </c:pt>
                <c:pt idx="406">
                  <c:v>100</c:v>
                </c:pt>
                <c:pt idx="407">
                  <c:v>100</c:v>
                </c:pt>
                <c:pt idx="408">
                  <c:v>100</c:v>
                </c:pt>
                <c:pt idx="409">
                  <c:v>100</c:v>
                </c:pt>
                <c:pt idx="410">
                  <c:v>100</c:v>
                </c:pt>
                <c:pt idx="411">
                  <c:v>100</c:v>
                </c:pt>
                <c:pt idx="412">
                  <c:v>98</c:v>
                </c:pt>
                <c:pt idx="413">
                  <c:v>96</c:v>
                </c:pt>
                <c:pt idx="414">
                  <c:v>94</c:v>
                </c:pt>
                <c:pt idx="415">
                  <c:v>92</c:v>
                </c:pt>
                <c:pt idx="416">
                  <c:v>89</c:v>
                </c:pt>
                <c:pt idx="417">
                  <c:v>85</c:v>
                </c:pt>
                <c:pt idx="418">
                  <c:v>82</c:v>
                </c:pt>
                <c:pt idx="419">
                  <c:v>75</c:v>
                </c:pt>
                <c:pt idx="420">
                  <c:v>69</c:v>
                </c:pt>
                <c:pt idx="421">
                  <c:v>62</c:v>
                </c:pt>
                <c:pt idx="422">
                  <c:v>55</c:v>
                </c:pt>
                <c:pt idx="423">
                  <c:v>46</c:v>
                </c:pt>
                <c:pt idx="424">
                  <c:v>37</c:v>
                </c:pt>
                <c:pt idx="425">
                  <c:v>30</c:v>
                </c:pt>
                <c:pt idx="426">
                  <c:v>23</c:v>
                </c:pt>
                <c:pt idx="427">
                  <c:v>17</c:v>
                </c:pt>
                <c:pt idx="428">
                  <c:v>12</c:v>
                </c:pt>
                <c:pt idx="429">
                  <c:v>10</c:v>
                </c:pt>
                <c:pt idx="430">
                  <c:v>7</c:v>
                </c:pt>
                <c:pt idx="431">
                  <c:v>5</c:v>
                </c:pt>
                <c:pt idx="432">
                  <c:v>3</c:v>
                </c:pt>
                <c:pt idx="433">
                  <c:v>3</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0</c:v>
                </c:pt>
                <c:pt idx="448">
                  <c:v>0</c:v>
                </c:pt>
                <c:pt idx="449">
                  <c:v>0</c:v>
                </c:pt>
                <c:pt idx="450">
                  <c:v>0</c:v>
                </c:pt>
                <c:pt idx="451">
                  <c:v>1</c:v>
                </c:pt>
                <c:pt idx="452">
                  <c:v>1</c:v>
                </c:pt>
                <c:pt idx="453">
                  <c:v>3</c:v>
                </c:pt>
                <c:pt idx="454">
                  <c:v>3</c:v>
                </c:pt>
                <c:pt idx="455">
                  <c:v>3</c:v>
                </c:pt>
                <c:pt idx="456">
                  <c:v>5</c:v>
                </c:pt>
                <c:pt idx="457">
                  <c:v>7</c:v>
                </c:pt>
                <c:pt idx="458">
                  <c:v>10</c:v>
                </c:pt>
                <c:pt idx="459">
                  <c:v>12</c:v>
                </c:pt>
                <c:pt idx="460">
                  <c:v>16</c:v>
                </c:pt>
                <c:pt idx="461">
                  <c:v>19</c:v>
                </c:pt>
                <c:pt idx="462">
                  <c:v>23</c:v>
                </c:pt>
                <c:pt idx="463">
                  <c:v>28</c:v>
                </c:pt>
                <c:pt idx="464">
                  <c:v>37</c:v>
                </c:pt>
                <c:pt idx="465">
                  <c:v>44</c:v>
                </c:pt>
                <c:pt idx="466">
                  <c:v>53</c:v>
                </c:pt>
                <c:pt idx="467">
                  <c:v>62</c:v>
                </c:pt>
                <c:pt idx="468">
                  <c:v>71</c:v>
                </c:pt>
                <c:pt idx="469">
                  <c:v>80</c:v>
                </c:pt>
                <c:pt idx="470">
                  <c:v>87</c:v>
                </c:pt>
                <c:pt idx="471">
                  <c:v>94</c:v>
                </c:pt>
                <c:pt idx="472">
                  <c:v>100</c:v>
                </c:pt>
                <c:pt idx="473">
                  <c:v>100</c:v>
                </c:pt>
                <c:pt idx="474">
                  <c:v>100</c:v>
                </c:pt>
                <c:pt idx="475">
                  <c:v>100</c:v>
                </c:pt>
                <c:pt idx="476">
                  <c:v>100</c:v>
                </c:pt>
                <c:pt idx="477">
                  <c:v>100</c:v>
                </c:pt>
                <c:pt idx="478">
                  <c:v>100</c:v>
                </c:pt>
                <c:pt idx="479">
                  <c:v>100</c:v>
                </c:pt>
                <c:pt idx="480">
                  <c:v>100</c:v>
                </c:pt>
                <c:pt idx="481">
                  <c:v>100</c:v>
                </c:pt>
                <c:pt idx="482">
                  <c:v>100</c:v>
                </c:pt>
                <c:pt idx="483">
                  <c:v>100</c:v>
                </c:pt>
                <c:pt idx="484">
                  <c:v>100</c:v>
                </c:pt>
                <c:pt idx="485">
                  <c:v>100</c:v>
                </c:pt>
                <c:pt idx="486">
                  <c:v>100</c:v>
                </c:pt>
                <c:pt idx="487">
                  <c:v>100</c:v>
                </c:pt>
                <c:pt idx="488">
                  <c:v>100</c:v>
                </c:pt>
                <c:pt idx="489">
                  <c:v>100</c:v>
                </c:pt>
                <c:pt idx="490">
                  <c:v>100</c:v>
                </c:pt>
                <c:pt idx="491">
                  <c:v>100</c:v>
                </c:pt>
                <c:pt idx="492">
                  <c:v>100</c:v>
                </c:pt>
                <c:pt idx="493">
                  <c:v>100</c:v>
                </c:pt>
                <c:pt idx="494">
                  <c:v>100</c:v>
                </c:pt>
                <c:pt idx="495">
                  <c:v>100</c:v>
                </c:pt>
                <c:pt idx="496">
                  <c:v>100</c:v>
                </c:pt>
                <c:pt idx="497">
                  <c:v>100</c:v>
                </c:pt>
                <c:pt idx="498">
                  <c:v>100</c:v>
                </c:pt>
                <c:pt idx="499">
                  <c:v>100</c:v>
                </c:pt>
                <c:pt idx="500">
                  <c:v>100</c:v>
                </c:pt>
                <c:pt idx="501">
                  <c:v>94</c:v>
                </c:pt>
                <c:pt idx="502">
                  <c:v>87</c:v>
                </c:pt>
                <c:pt idx="503">
                  <c:v>80</c:v>
                </c:pt>
                <c:pt idx="504">
                  <c:v>69</c:v>
                </c:pt>
                <c:pt idx="505">
                  <c:v>60</c:v>
                </c:pt>
                <c:pt idx="506">
                  <c:v>50</c:v>
                </c:pt>
                <c:pt idx="507">
                  <c:v>41</c:v>
                </c:pt>
                <c:pt idx="508">
                  <c:v>32</c:v>
                </c:pt>
                <c:pt idx="509">
                  <c:v>25</c:v>
                </c:pt>
                <c:pt idx="510">
                  <c:v>17</c:v>
                </c:pt>
                <c:pt idx="511">
                  <c:v>12</c:v>
                </c:pt>
                <c:pt idx="512">
                  <c:v>8</c:v>
                </c:pt>
                <c:pt idx="513">
                  <c:v>7</c:v>
                </c:pt>
                <c:pt idx="514">
                  <c:v>5</c:v>
                </c:pt>
                <c:pt idx="515">
                  <c:v>3</c:v>
                </c:pt>
                <c:pt idx="516">
                  <c:v>1</c:v>
                </c:pt>
                <c:pt idx="517">
                  <c:v>1</c:v>
                </c:pt>
                <c:pt idx="518">
                  <c:v>1</c:v>
                </c:pt>
                <c:pt idx="519">
                  <c:v>1</c:v>
                </c:pt>
                <c:pt idx="520">
                  <c:v>0</c:v>
                </c:pt>
                <c:pt idx="521">
                  <c:v>1</c:v>
                </c:pt>
                <c:pt idx="522">
                  <c:v>1</c:v>
                </c:pt>
                <c:pt idx="523">
                  <c:v>1</c:v>
                </c:pt>
                <c:pt idx="524">
                  <c:v>1</c:v>
                </c:pt>
                <c:pt idx="525">
                  <c:v>1</c:v>
                </c:pt>
                <c:pt idx="526">
                  <c:v>1</c:v>
                </c:pt>
                <c:pt idx="527">
                  <c:v>0</c:v>
                </c:pt>
                <c:pt idx="528">
                  <c:v>1</c:v>
                </c:pt>
                <c:pt idx="529">
                  <c:v>1</c:v>
                </c:pt>
                <c:pt idx="530">
                  <c:v>1</c:v>
                </c:pt>
                <c:pt idx="531">
                  <c:v>1</c:v>
                </c:pt>
                <c:pt idx="532">
                  <c:v>1</c:v>
                </c:pt>
                <c:pt idx="533">
                  <c:v>1</c:v>
                </c:pt>
                <c:pt idx="534">
                  <c:v>1</c:v>
                </c:pt>
                <c:pt idx="535">
                  <c:v>1</c:v>
                </c:pt>
                <c:pt idx="536">
                  <c:v>1</c:v>
                </c:pt>
                <c:pt idx="537">
                  <c:v>1</c:v>
                </c:pt>
                <c:pt idx="538">
                  <c:v>1</c:v>
                </c:pt>
                <c:pt idx="539">
                  <c:v>3</c:v>
                </c:pt>
                <c:pt idx="540">
                  <c:v>3</c:v>
                </c:pt>
                <c:pt idx="541">
                  <c:v>5</c:v>
                </c:pt>
                <c:pt idx="542">
                  <c:v>5</c:v>
                </c:pt>
                <c:pt idx="543">
                  <c:v>8</c:v>
                </c:pt>
                <c:pt idx="544">
                  <c:v>10</c:v>
                </c:pt>
                <c:pt idx="545">
                  <c:v>14</c:v>
                </c:pt>
                <c:pt idx="546">
                  <c:v>21</c:v>
                </c:pt>
                <c:pt idx="547">
                  <c:v>26</c:v>
                </c:pt>
                <c:pt idx="548">
                  <c:v>35</c:v>
                </c:pt>
                <c:pt idx="549">
                  <c:v>46</c:v>
                </c:pt>
                <c:pt idx="550">
                  <c:v>57</c:v>
                </c:pt>
                <c:pt idx="551">
                  <c:v>67</c:v>
                </c:pt>
                <c:pt idx="552">
                  <c:v>78</c:v>
                </c:pt>
                <c:pt idx="553">
                  <c:v>85</c:v>
                </c:pt>
                <c:pt idx="554">
                  <c:v>94</c:v>
                </c:pt>
                <c:pt idx="555">
                  <c:v>100</c:v>
                </c:pt>
                <c:pt idx="556">
                  <c:v>100</c:v>
                </c:pt>
                <c:pt idx="557">
                  <c:v>100</c:v>
                </c:pt>
                <c:pt idx="558">
                  <c:v>100</c:v>
                </c:pt>
                <c:pt idx="559">
                  <c:v>100</c:v>
                </c:pt>
                <c:pt idx="560">
                  <c:v>100</c:v>
                </c:pt>
                <c:pt idx="561">
                  <c:v>100</c:v>
                </c:pt>
                <c:pt idx="562">
                  <c:v>100</c:v>
                </c:pt>
                <c:pt idx="563">
                  <c:v>100</c:v>
                </c:pt>
                <c:pt idx="564">
                  <c:v>100</c:v>
                </c:pt>
                <c:pt idx="565">
                  <c:v>100</c:v>
                </c:pt>
                <c:pt idx="566">
                  <c:v>100</c:v>
                </c:pt>
                <c:pt idx="567">
                  <c:v>100</c:v>
                </c:pt>
                <c:pt idx="568">
                  <c:v>100</c:v>
                </c:pt>
                <c:pt idx="569">
                  <c:v>100</c:v>
                </c:pt>
                <c:pt idx="570">
                  <c:v>100</c:v>
                </c:pt>
                <c:pt idx="571">
                  <c:v>100</c:v>
                </c:pt>
                <c:pt idx="572">
                  <c:v>100</c:v>
                </c:pt>
                <c:pt idx="573">
                  <c:v>100</c:v>
                </c:pt>
                <c:pt idx="574">
                  <c:v>100</c:v>
                </c:pt>
                <c:pt idx="575">
                  <c:v>100</c:v>
                </c:pt>
                <c:pt idx="576">
                  <c:v>100</c:v>
                </c:pt>
                <c:pt idx="577">
                  <c:v>100</c:v>
                </c:pt>
                <c:pt idx="578">
                  <c:v>100</c:v>
                </c:pt>
                <c:pt idx="579">
                  <c:v>100</c:v>
                </c:pt>
                <c:pt idx="580">
                  <c:v>98</c:v>
                </c:pt>
                <c:pt idx="581">
                  <c:v>94</c:v>
                </c:pt>
                <c:pt idx="582">
                  <c:v>91</c:v>
                </c:pt>
                <c:pt idx="583">
                  <c:v>85</c:v>
                </c:pt>
                <c:pt idx="584">
                  <c:v>78</c:v>
                </c:pt>
                <c:pt idx="585">
                  <c:v>73</c:v>
                </c:pt>
                <c:pt idx="586">
                  <c:v>66</c:v>
                </c:pt>
                <c:pt idx="587">
                  <c:v>58</c:v>
                </c:pt>
                <c:pt idx="588">
                  <c:v>50</c:v>
                </c:pt>
                <c:pt idx="589">
                  <c:v>41</c:v>
                </c:pt>
                <c:pt idx="590">
                  <c:v>33</c:v>
                </c:pt>
                <c:pt idx="591">
                  <c:v>26</c:v>
                </c:pt>
                <c:pt idx="592">
                  <c:v>21</c:v>
                </c:pt>
                <c:pt idx="593">
                  <c:v>14</c:v>
                </c:pt>
                <c:pt idx="594">
                  <c:v>10</c:v>
                </c:pt>
                <c:pt idx="595">
                  <c:v>7</c:v>
                </c:pt>
                <c:pt idx="596">
                  <c:v>3</c:v>
                </c:pt>
                <c:pt idx="597">
                  <c:v>1</c:v>
                </c:pt>
                <c:pt idx="598">
                  <c:v>1</c:v>
                </c:pt>
                <c:pt idx="599">
                  <c:v>0</c:v>
                </c:pt>
                <c:pt idx="600">
                  <c:v>0</c:v>
                </c:pt>
                <c:pt idx="601">
                  <c:v>0</c:v>
                </c:pt>
                <c:pt idx="602">
                  <c:v>0</c:v>
                </c:pt>
                <c:pt idx="603">
                  <c:v>0</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3</c:v>
                </c:pt>
                <c:pt idx="622">
                  <c:v>3</c:v>
                </c:pt>
                <c:pt idx="623">
                  <c:v>5</c:v>
                </c:pt>
                <c:pt idx="624">
                  <c:v>5</c:v>
                </c:pt>
                <c:pt idx="625">
                  <c:v>7</c:v>
                </c:pt>
                <c:pt idx="626">
                  <c:v>10</c:v>
                </c:pt>
                <c:pt idx="627">
                  <c:v>14</c:v>
                </c:pt>
                <c:pt idx="628">
                  <c:v>17</c:v>
                </c:pt>
                <c:pt idx="629">
                  <c:v>23</c:v>
                </c:pt>
                <c:pt idx="630">
                  <c:v>30</c:v>
                </c:pt>
                <c:pt idx="631">
                  <c:v>39</c:v>
                </c:pt>
                <c:pt idx="632">
                  <c:v>48</c:v>
                </c:pt>
                <c:pt idx="633">
                  <c:v>58</c:v>
                </c:pt>
                <c:pt idx="634">
                  <c:v>69</c:v>
                </c:pt>
                <c:pt idx="635">
                  <c:v>80</c:v>
                </c:pt>
                <c:pt idx="636">
                  <c:v>89</c:v>
                </c:pt>
                <c:pt idx="637">
                  <c:v>96</c:v>
                </c:pt>
                <c:pt idx="638">
                  <c:v>100</c:v>
                </c:pt>
                <c:pt idx="639">
                  <c:v>100</c:v>
                </c:pt>
                <c:pt idx="640">
                  <c:v>100</c:v>
                </c:pt>
                <c:pt idx="641">
                  <c:v>100</c:v>
                </c:pt>
                <c:pt idx="642">
                  <c:v>100</c:v>
                </c:pt>
                <c:pt idx="643">
                  <c:v>100</c:v>
                </c:pt>
                <c:pt idx="644">
                  <c:v>100</c:v>
                </c:pt>
                <c:pt idx="645">
                  <c:v>100</c:v>
                </c:pt>
                <c:pt idx="646">
                  <c:v>100</c:v>
                </c:pt>
                <c:pt idx="647">
                  <c:v>100</c:v>
                </c:pt>
                <c:pt idx="648">
                  <c:v>100</c:v>
                </c:pt>
                <c:pt idx="649">
                  <c:v>100</c:v>
                </c:pt>
                <c:pt idx="650">
                  <c:v>100</c:v>
                </c:pt>
                <c:pt idx="651">
                  <c:v>100</c:v>
                </c:pt>
                <c:pt idx="652">
                  <c:v>100</c:v>
                </c:pt>
                <c:pt idx="653">
                  <c:v>100</c:v>
                </c:pt>
                <c:pt idx="654">
                  <c:v>100</c:v>
                </c:pt>
                <c:pt idx="655">
                  <c:v>100</c:v>
                </c:pt>
                <c:pt idx="656">
                  <c:v>100</c:v>
                </c:pt>
                <c:pt idx="657">
                  <c:v>100</c:v>
                </c:pt>
                <c:pt idx="658">
                  <c:v>100</c:v>
                </c:pt>
                <c:pt idx="659">
                  <c:v>100</c:v>
                </c:pt>
                <c:pt idx="660">
                  <c:v>100</c:v>
                </c:pt>
                <c:pt idx="661">
                  <c:v>100</c:v>
                </c:pt>
                <c:pt idx="662">
                  <c:v>100</c:v>
                </c:pt>
                <c:pt idx="663">
                  <c:v>100</c:v>
                </c:pt>
                <c:pt idx="664">
                  <c:v>100</c:v>
                </c:pt>
                <c:pt idx="665">
                  <c:v>100</c:v>
                </c:pt>
                <c:pt idx="666">
                  <c:v>100</c:v>
                </c:pt>
                <c:pt idx="667">
                  <c:v>94</c:v>
                </c:pt>
                <c:pt idx="668">
                  <c:v>91</c:v>
                </c:pt>
                <c:pt idx="669">
                  <c:v>85</c:v>
                </c:pt>
                <c:pt idx="670">
                  <c:v>78</c:v>
                </c:pt>
                <c:pt idx="671">
                  <c:v>71</c:v>
                </c:pt>
                <c:pt idx="672">
                  <c:v>64</c:v>
                </c:pt>
                <c:pt idx="673">
                  <c:v>53</c:v>
                </c:pt>
                <c:pt idx="674">
                  <c:v>46</c:v>
                </c:pt>
                <c:pt idx="675">
                  <c:v>37</c:v>
                </c:pt>
                <c:pt idx="676">
                  <c:v>30</c:v>
                </c:pt>
                <c:pt idx="677">
                  <c:v>23</c:v>
                </c:pt>
                <c:pt idx="678">
                  <c:v>17</c:v>
                </c:pt>
                <c:pt idx="679">
                  <c:v>14</c:v>
                </c:pt>
                <c:pt idx="680">
                  <c:v>10</c:v>
                </c:pt>
                <c:pt idx="681">
                  <c:v>7</c:v>
                </c:pt>
                <c:pt idx="682">
                  <c:v>5</c:v>
                </c:pt>
                <c:pt idx="683">
                  <c:v>3</c:v>
                </c:pt>
                <c:pt idx="684">
                  <c:v>3</c:v>
                </c:pt>
                <c:pt idx="685">
                  <c:v>1</c:v>
                </c:pt>
                <c:pt idx="686">
                  <c:v>1</c:v>
                </c:pt>
                <c:pt idx="687">
                  <c:v>1</c:v>
                </c:pt>
                <c:pt idx="688">
                  <c:v>1</c:v>
                </c:pt>
                <c:pt idx="689">
                  <c:v>3</c:v>
                </c:pt>
                <c:pt idx="690">
                  <c:v>1</c:v>
                </c:pt>
                <c:pt idx="691">
                  <c:v>1</c:v>
                </c:pt>
                <c:pt idx="692">
                  <c:v>3</c:v>
                </c:pt>
                <c:pt idx="693">
                  <c:v>1</c:v>
                </c:pt>
                <c:pt idx="694">
                  <c:v>1</c:v>
                </c:pt>
                <c:pt idx="695">
                  <c:v>1</c:v>
                </c:pt>
                <c:pt idx="696">
                  <c:v>1</c:v>
                </c:pt>
                <c:pt idx="697">
                  <c:v>1</c:v>
                </c:pt>
                <c:pt idx="698">
                  <c:v>1</c:v>
                </c:pt>
                <c:pt idx="699">
                  <c:v>1</c:v>
                </c:pt>
                <c:pt idx="700">
                  <c:v>1</c:v>
                </c:pt>
                <c:pt idx="701">
                  <c:v>1</c:v>
                </c:pt>
                <c:pt idx="702">
                  <c:v>1</c:v>
                </c:pt>
                <c:pt idx="703">
                  <c:v>1</c:v>
                </c:pt>
                <c:pt idx="704">
                  <c:v>1</c:v>
                </c:pt>
                <c:pt idx="705">
                  <c:v>3</c:v>
                </c:pt>
                <c:pt idx="706">
                  <c:v>3</c:v>
                </c:pt>
                <c:pt idx="707">
                  <c:v>3</c:v>
                </c:pt>
                <c:pt idx="708">
                  <c:v>5</c:v>
                </c:pt>
                <c:pt idx="709">
                  <c:v>7</c:v>
                </c:pt>
                <c:pt idx="710">
                  <c:v>8</c:v>
                </c:pt>
                <c:pt idx="711">
                  <c:v>12</c:v>
                </c:pt>
                <c:pt idx="712">
                  <c:v>17</c:v>
                </c:pt>
                <c:pt idx="713">
                  <c:v>21</c:v>
                </c:pt>
                <c:pt idx="714">
                  <c:v>28</c:v>
                </c:pt>
                <c:pt idx="715">
                  <c:v>37</c:v>
                </c:pt>
                <c:pt idx="716">
                  <c:v>44</c:v>
                </c:pt>
                <c:pt idx="717">
                  <c:v>53</c:v>
                </c:pt>
                <c:pt idx="718">
                  <c:v>64</c:v>
                </c:pt>
                <c:pt idx="719">
                  <c:v>69</c:v>
                </c:pt>
                <c:pt idx="720">
                  <c:v>76</c:v>
                </c:pt>
                <c:pt idx="721">
                  <c:v>82</c:v>
                </c:pt>
                <c:pt idx="722">
                  <c:v>85</c:v>
                </c:pt>
                <c:pt idx="723">
                  <c:v>89</c:v>
                </c:pt>
                <c:pt idx="724">
                  <c:v>92</c:v>
                </c:pt>
                <c:pt idx="725">
                  <c:v>96</c:v>
                </c:pt>
                <c:pt idx="726">
                  <c:v>98</c:v>
                </c:pt>
                <c:pt idx="727">
                  <c:v>100</c:v>
                </c:pt>
                <c:pt idx="728">
                  <c:v>100</c:v>
                </c:pt>
                <c:pt idx="729">
                  <c:v>100</c:v>
                </c:pt>
                <c:pt idx="730">
                  <c:v>100</c:v>
                </c:pt>
                <c:pt idx="731">
                  <c:v>100</c:v>
                </c:pt>
                <c:pt idx="732">
                  <c:v>100</c:v>
                </c:pt>
                <c:pt idx="733">
                  <c:v>100</c:v>
                </c:pt>
                <c:pt idx="734">
                  <c:v>100</c:v>
                </c:pt>
                <c:pt idx="735">
                  <c:v>100</c:v>
                </c:pt>
                <c:pt idx="736">
                  <c:v>100</c:v>
                </c:pt>
                <c:pt idx="737">
                  <c:v>100</c:v>
                </c:pt>
                <c:pt idx="738">
                  <c:v>100</c:v>
                </c:pt>
                <c:pt idx="739">
                  <c:v>100</c:v>
                </c:pt>
                <c:pt idx="740">
                  <c:v>100</c:v>
                </c:pt>
                <c:pt idx="741">
                  <c:v>100</c:v>
                </c:pt>
                <c:pt idx="742">
                  <c:v>100</c:v>
                </c:pt>
                <c:pt idx="743">
                  <c:v>100</c:v>
                </c:pt>
                <c:pt idx="744">
                  <c:v>100</c:v>
                </c:pt>
                <c:pt idx="745">
                  <c:v>100</c:v>
                </c:pt>
                <c:pt idx="746">
                  <c:v>100</c:v>
                </c:pt>
                <c:pt idx="747">
                  <c:v>100</c:v>
                </c:pt>
                <c:pt idx="748">
                  <c:v>100</c:v>
                </c:pt>
                <c:pt idx="749">
                  <c:v>96</c:v>
                </c:pt>
                <c:pt idx="750">
                  <c:v>94</c:v>
                </c:pt>
                <c:pt idx="751">
                  <c:v>91</c:v>
                </c:pt>
                <c:pt idx="752">
                  <c:v>87</c:v>
                </c:pt>
                <c:pt idx="753">
                  <c:v>82</c:v>
                </c:pt>
                <c:pt idx="754">
                  <c:v>75</c:v>
                </c:pt>
                <c:pt idx="755">
                  <c:v>67</c:v>
                </c:pt>
                <c:pt idx="756">
                  <c:v>58</c:v>
                </c:pt>
                <c:pt idx="757">
                  <c:v>48</c:v>
                </c:pt>
                <c:pt idx="758">
                  <c:v>39</c:v>
                </c:pt>
                <c:pt idx="759">
                  <c:v>30</c:v>
                </c:pt>
                <c:pt idx="760">
                  <c:v>23</c:v>
                </c:pt>
                <c:pt idx="761">
                  <c:v>17</c:v>
                </c:pt>
                <c:pt idx="762">
                  <c:v>14</c:v>
                </c:pt>
                <c:pt idx="763">
                  <c:v>10</c:v>
                </c:pt>
                <c:pt idx="764">
                  <c:v>8</c:v>
                </c:pt>
                <c:pt idx="765">
                  <c:v>7</c:v>
                </c:pt>
                <c:pt idx="766">
                  <c:v>5</c:v>
                </c:pt>
                <c:pt idx="767">
                  <c:v>5</c:v>
                </c:pt>
                <c:pt idx="768">
                  <c:v>3</c:v>
                </c:pt>
                <c:pt idx="769">
                  <c:v>3</c:v>
                </c:pt>
                <c:pt idx="770">
                  <c:v>1</c:v>
                </c:pt>
                <c:pt idx="771">
                  <c:v>1</c:v>
                </c:pt>
                <c:pt idx="772">
                  <c:v>1</c:v>
                </c:pt>
                <c:pt idx="773">
                  <c:v>1</c:v>
                </c:pt>
                <c:pt idx="774">
                  <c:v>1</c:v>
                </c:pt>
                <c:pt idx="775">
                  <c:v>1</c:v>
                </c:pt>
                <c:pt idx="776">
                  <c:v>1</c:v>
                </c:pt>
                <c:pt idx="777">
                  <c:v>0</c:v>
                </c:pt>
                <c:pt idx="778">
                  <c:v>0</c:v>
                </c:pt>
                <c:pt idx="779">
                  <c:v>0</c:v>
                </c:pt>
                <c:pt idx="780">
                  <c:v>1</c:v>
                </c:pt>
                <c:pt idx="781">
                  <c:v>1</c:v>
                </c:pt>
                <c:pt idx="782">
                  <c:v>0</c:v>
                </c:pt>
                <c:pt idx="783">
                  <c:v>1</c:v>
                </c:pt>
                <c:pt idx="784">
                  <c:v>0</c:v>
                </c:pt>
                <c:pt idx="785">
                  <c:v>0</c:v>
                </c:pt>
                <c:pt idx="786">
                  <c:v>1</c:v>
                </c:pt>
                <c:pt idx="787">
                  <c:v>1</c:v>
                </c:pt>
                <c:pt idx="788">
                  <c:v>1</c:v>
                </c:pt>
                <c:pt idx="789">
                  <c:v>1</c:v>
                </c:pt>
                <c:pt idx="790">
                  <c:v>1</c:v>
                </c:pt>
                <c:pt idx="791">
                  <c:v>1</c:v>
                </c:pt>
                <c:pt idx="792">
                  <c:v>3</c:v>
                </c:pt>
                <c:pt idx="793">
                  <c:v>3</c:v>
                </c:pt>
                <c:pt idx="794">
                  <c:v>5</c:v>
                </c:pt>
                <c:pt idx="795">
                  <c:v>7</c:v>
                </c:pt>
                <c:pt idx="796">
                  <c:v>8</c:v>
                </c:pt>
                <c:pt idx="797">
                  <c:v>12</c:v>
                </c:pt>
                <c:pt idx="798">
                  <c:v>14</c:v>
                </c:pt>
                <c:pt idx="799">
                  <c:v>19</c:v>
                </c:pt>
                <c:pt idx="800">
                  <c:v>25</c:v>
                </c:pt>
                <c:pt idx="801">
                  <c:v>32</c:v>
                </c:pt>
                <c:pt idx="802">
                  <c:v>41</c:v>
                </c:pt>
                <c:pt idx="803">
                  <c:v>51</c:v>
                </c:pt>
                <c:pt idx="804">
                  <c:v>62</c:v>
                </c:pt>
                <c:pt idx="805">
                  <c:v>73</c:v>
                </c:pt>
                <c:pt idx="806">
                  <c:v>82</c:v>
                </c:pt>
                <c:pt idx="807">
                  <c:v>91</c:v>
                </c:pt>
                <c:pt idx="808">
                  <c:v>98</c:v>
                </c:pt>
                <c:pt idx="809">
                  <c:v>100</c:v>
                </c:pt>
                <c:pt idx="810">
                  <c:v>100</c:v>
                </c:pt>
                <c:pt idx="811">
                  <c:v>100</c:v>
                </c:pt>
                <c:pt idx="812">
                  <c:v>100</c:v>
                </c:pt>
                <c:pt idx="813">
                  <c:v>100</c:v>
                </c:pt>
                <c:pt idx="814">
                  <c:v>100</c:v>
                </c:pt>
                <c:pt idx="815">
                  <c:v>100</c:v>
                </c:pt>
                <c:pt idx="816">
                  <c:v>100</c:v>
                </c:pt>
                <c:pt idx="817">
                  <c:v>100</c:v>
                </c:pt>
                <c:pt idx="818">
                  <c:v>100</c:v>
                </c:pt>
                <c:pt idx="819">
                  <c:v>100</c:v>
                </c:pt>
                <c:pt idx="820">
                  <c:v>100</c:v>
                </c:pt>
                <c:pt idx="821">
                  <c:v>100</c:v>
                </c:pt>
                <c:pt idx="822">
                  <c:v>100</c:v>
                </c:pt>
                <c:pt idx="823">
                  <c:v>100</c:v>
                </c:pt>
                <c:pt idx="824">
                  <c:v>100</c:v>
                </c:pt>
                <c:pt idx="825">
                  <c:v>100</c:v>
                </c:pt>
                <c:pt idx="826">
                  <c:v>100</c:v>
                </c:pt>
                <c:pt idx="827">
                  <c:v>100</c:v>
                </c:pt>
                <c:pt idx="828">
                  <c:v>100</c:v>
                </c:pt>
                <c:pt idx="829">
                  <c:v>100</c:v>
                </c:pt>
                <c:pt idx="830">
                  <c:v>100</c:v>
                </c:pt>
                <c:pt idx="831">
                  <c:v>100</c:v>
                </c:pt>
                <c:pt idx="832">
                  <c:v>100</c:v>
                </c:pt>
                <c:pt idx="833">
                  <c:v>100</c:v>
                </c:pt>
                <c:pt idx="834">
                  <c:v>100</c:v>
                </c:pt>
                <c:pt idx="835">
                  <c:v>100</c:v>
                </c:pt>
                <c:pt idx="836">
                  <c:v>100</c:v>
                </c:pt>
                <c:pt idx="837">
                  <c:v>96</c:v>
                </c:pt>
                <c:pt idx="838">
                  <c:v>94</c:v>
                </c:pt>
                <c:pt idx="839">
                  <c:v>91</c:v>
                </c:pt>
                <c:pt idx="840">
                  <c:v>87</c:v>
                </c:pt>
                <c:pt idx="841">
                  <c:v>82</c:v>
                </c:pt>
                <c:pt idx="842">
                  <c:v>76</c:v>
                </c:pt>
                <c:pt idx="843">
                  <c:v>71</c:v>
                </c:pt>
                <c:pt idx="844">
                  <c:v>64</c:v>
                </c:pt>
                <c:pt idx="845">
                  <c:v>53</c:v>
                </c:pt>
                <c:pt idx="846">
                  <c:v>42</c:v>
                </c:pt>
                <c:pt idx="847">
                  <c:v>33</c:v>
                </c:pt>
                <c:pt idx="848">
                  <c:v>23</c:v>
                </c:pt>
                <c:pt idx="849">
                  <c:v>16</c:v>
                </c:pt>
                <c:pt idx="850">
                  <c:v>10</c:v>
                </c:pt>
                <c:pt idx="851">
                  <c:v>5</c:v>
                </c:pt>
                <c:pt idx="852">
                  <c:v>3</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0</c:v>
                </c:pt>
                <c:pt idx="868">
                  <c:v>0</c:v>
                </c:pt>
                <c:pt idx="869">
                  <c:v>0</c:v>
                </c:pt>
                <c:pt idx="870">
                  <c:v>1</c:v>
                </c:pt>
                <c:pt idx="871">
                  <c:v>0</c:v>
                </c:pt>
                <c:pt idx="872">
                  <c:v>1</c:v>
                </c:pt>
                <c:pt idx="873">
                  <c:v>1</c:v>
                </c:pt>
                <c:pt idx="874">
                  <c:v>1</c:v>
                </c:pt>
                <c:pt idx="875">
                  <c:v>1</c:v>
                </c:pt>
                <c:pt idx="876">
                  <c:v>1</c:v>
                </c:pt>
                <c:pt idx="877">
                  <c:v>1</c:v>
                </c:pt>
                <c:pt idx="878">
                  <c:v>1</c:v>
                </c:pt>
                <c:pt idx="879">
                  <c:v>1</c:v>
                </c:pt>
                <c:pt idx="880">
                  <c:v>1</c:v>
                </c:pt>
                <c:pt idx="881">
                  <c:v>3</c:v>
                </c:pt>
                <c:pt idx="882">
                  <c:v>3</c:v>
                </c:pt>
                <c:pt idx="883">
                  <c:v>5</c:v>
                </c:pt>
                <c:pt idx="884">
                  <c:v>7</c:v>
                </c:pt>
                <c:pt idx="885">
                  <c:v>10</c:v>
                </c:pt>
                <c:pt idx="886">
                  <c:v>12</c:v>
                </c:pt>
                <c:pt idx="887">
                  <c:v>16</c:v>
                </c:pt>
                <c:pt idx="888">
                  <c:v>21</c:v>
                </c:pt>
                <c:pt idx="889">
                  <c:v>26</c:v>
                </c:pt>
                <c:pt idx="890">
                  <c:v>32</c:v>
                </c:pt>
                <c:pt idx="891">
                  <c:v>37</c:v>
                </c:pt>
                <c:pt idx="892">
                  <c:v>42</c:v>
                </c:pt>
                <c:pt idx="893">
                  <c:v>50</c:v>
                </c:pt>
                <c:pt idx="894">
                  <c:v>57</c:v>
                </c:pt>
                <c:pt idx="895">
                  <c:v>66</c:v>
                </c:pt>
                <c:pt idx="896">
                  <c:v>76</c:v>
                </c:pt>
                <c:pt idx="897">
                  <c:v>87</c:v>
                </c:pt>
                <c:pt idx="898">
                  <c:v>96</c:v>
                </c:pt>
                <c:pt idx="899">
                  <c:v>100</c:v>
                </c:pt>
                <c:pt idx="900">
                  <c:v>100</c:v>
                </c:pt>
                <c:pt idx="901">
                  <c:v>100</c:v>
                </c:pt>
                <c:pt idx="902">
                  <c:v>100</c:v>
                </c:pt>
                <c:pt idx="903">
                  <c:v>100</c:v>
                </c:pt>
                <c:pt idx="904">
                  <c:v>100</c:v>
                </c:pt>
                <c:pt idx="905">
                  <c:v>100</c:v>
                </c:pt>
                <c:pt idx="906">
                  <c:v>100</c:v>
                </c:pt>
                <c:pt idx="907">
                  <c:v>100</c:v>
                </c:pt>
                <c:pt idx="908">
                  <c:v>100</c:v>
                </c:pt>
                <c:pt idx="909">
                  <c:v>100</c:v>
                </c:pt>
                <c:pt idx="910">
                  <c:v>100</c:v>
                </c:pt>
                <c:pt idx="911">
                  <c:v>100</c:v>
                </c:pt>
                <c:pt idx="912">
                  <c:v>100</c:v>
                </c:pt>
                <c:pt idx="913">
                  <c:v>100</c:v>
                </c:pt>
                <c:pt idx="914">
                  <c:v>100</c:v>
                </c:pt>
                <c:pt idx="915">
                  <c:v>100</c:v>
                </c:pt>
                <c:pt idx="916">
                  <c:v>100</c:v>
                </c:pt>
                <c:pt idx="917">
                  <c:v>100</c:v>
                </c:pt>
                <c:pt idx="918">
                  <c:v>100</c:v>
                </c:pt>
                <c:pt idx="919">
                  <c:v>100</c:v>
                </c:pt>
                <c:pt idx="920">
                  <c:v>100</c:v>
                </c:pt>
                <c:pt idx="921">
                  <c:v>100</c:v>
                </c:pt>
                <c:pt idx="922">
                  <c:v>100</c:v>
                </c:pt>
                <c:pt idx="923">
                  <c:v>100</c:v>
                </c:pt>
                <c:pt idx="924">
                  <c:v>100</c:v>
                </c:pt>
                <c:pt idx="925">
                  <c:v>100</c:v>
                </c:pt>
                <c:pt idx="926">
                  <c:v>100</c:v>
                </c:pt>
                <c:pt idx="927">
                  <c:v>100</c:v>
                </c:pt>
                <c:pt idx="928">
                  <c:v>100</c:v>
                </c:pt>
                <c:pt idx="929">
                  <c:v>100</c:v>
                </c:pt>
                <c:pt idx="930">
                  <c:v>100</c:v>
                </c:pt>
                <c:pt idx="931">
                  <c:v>100</c:v>
                </c:pt>
                <c:pt idx="932">
                  <c:v>100</c:v>
                </c:pt>
                <c:pt idx="933">
                  <c:v>100</c:v>
                </c:pt>
                <c:pt idx="934">
                  <c:v>100</c:v>
                </c:pt>
                <c:pt idx="935">
                  <c:v>100</c:v>
                </c:pt>
                <c:pt idx="936">
                  <c:v>100</c:v>
                </c:pt>
                <c:pt idx="937">
                  <c:v>100</c:v>
                </c:pt>
                <c:pt idx="938">
                  <c:v>100</c:v>
                </c:pt>
                <c:pt idx="939">
                  <c:v>100</c:v>
                </c:pt>
                <c:pt idx="940">
                  <c:v>100</c:v>
                </c:pt>
                <c:pt idx="941">
                  <c:v>100</c:v>
                </c:pt>
                <c:pt idx="942">
                  <c:v>100</c:v>
                </c:pt>
                <c:pt idx="943">
                  <c:v>91</c:v>
                </c:pt>
                <c:pt idx="944">
                  <c:v>75</c:v>
                </c:pt>
                <c:pt idx="945">
                  <c:v>58</c:v>
                </c:pt>
                <c:pt idx="946">
                  <c:v>44</c:v>
                </c:pt>
                <c:pt idx="947">
                  <c:v>32</c:v>
                </c:pt>
                <c:pt idx="948">
                  <c:v>21</c:v>
                </c:pt>
                <c:pt idx="949">
                  <c:v>14</c:v>
                </c:pt>
                <c:pt idx="950">
                  <c:v>8</c:v>
                </c:pt>
                <c:pt idx="951">
                  <c:v>5</c:v>
                </c:pt>
                <c:pt idx="952">
                  <c:v>3</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0</c:v>
                </c:pt>
                <c:pt idx="971">
                  <c:v>0</c:v>
                </c:pt>
                <c:pt idx="972">
                  <c:v>1</c:v>
                </c:pt>
                <c:pt idx="973">
                  <c:v>1</c:v>
                </c:pt>
                <c:pt idx="974">
                  <c:v>1</c:v>
                </c:pt>
                <c:pt idx="975">
                  <c:v>0</c:v>
                </c:pt>
                <c:pt idx="976">
                  <c:v>1</c:v>
                </c:pt>
                <c:pt idx="977">
                  <c:v>1</c:v>
                </c:pt>
                <c:pt idx="978">
                  <c:v>1</c:v>
                </c:pt>
                <c:pt idx="979">
                  <c:v>1</c:v>
                </c:pt>
                <c:pt idx="980">
                  <c:v>1</c:v>
                </c:pt>
                <c:pt idx="981">
                  <c:v>1</c:v>
                </c:pt>
                <c:pt idx="982">
                  <c:v>1</c:v>
                </c:pt>
                <c:pt idx="983">
                  <c:v>1</c:v>
                </c:pt>
                <c:pt idx="984">
                  <c:v>3</c:v>
                </c:pt>
                <c:pt idx="985">
                  <c:v>3</c:v>
                </c:pt>
                <c:pt idx="986">
                  <c:v>5</c:v>
                </c:pt>
                <c:pt idx="987">
                  <c:v>8</c:v>
                </c:pt>
                <c:pt idx="988">
                  <c:v>10</c:v>
                </c:pt>
                <c:pt idx="989">
                  <c:v>16</c:v>
                </c:pt>
                <c:pt idx="990">
                  <c:v>23</c:v>
                </c:pt>
                <c:pt idx="991">
                  <c:v>32</c:v>
                </c:pt>
                <c:pt idx="992">
                  <c:v>41</c:v>
                </c:pt>
                <c:pt idx="993">
                  <c:v>51</c:v>
                </c:pt>
                <c:pt idx="994">
                  <c:v>62</c:v>
                </c:pt>
                <c:pt idx="995">
                  <c:v>73</c:v>
                </c:pt>
                <c:pt idx="996">
                  <c:v>82</c:v>
                </c:pt>
                <c:pt idx="997">
                  <c:v>91</c:v>
                </c:pt>
                <c:pt idx="998">
                  <c:v>98</c:v>
                </c:pt>
                <c:pt idx="999">
                  <c:v>100</c:v>
                </c:pt>
                <c:pt idx="1000">
                  <c:v>100</c:v>
                </c:pt>
                <c:pt idx="1001">
                  <c:v>100</c:v>
                </c:pt>
                <c:pt idx="1002">
                  <c:v>100</c:v>
                </c:pt>
                <c:pt idx="1003">
                  <c:v>100</c:v>
                </c:pt>
                <c:pt idx="1004">
                  <c:v>100</c:v>
                </c:pt>
                <c:pt idx="1005">
                  <c:v>100</c:v>
                </c:pt>
                <c:pt idx="1006">
                  <c:v>100</c:v>
                </c:pt>
                <c:pt idx="1007">
                  <c:v>100</c:v>
                </c:pt>
                <c:pt idx="1008">
                  <c:v>100</c:v>
                </c:pt>
                <c:pt idx="1009">
                  <c:v>100</c:v>
                </c:pt>
                <c:pt idx="1010">
                  <c:v>100</c:v>
                </c:pt>
                <c:pt idx="1011">
                  <c:v>100</c:v>
                </c:pt>
                <c:pt idx="1012">
                  <c:v>100</c:v>
                </c:pt>
                <c:pt idx="1013">
                  <c:v>100</c:v>
                </c:pt>
                <c:pt idx="1014">
                  <c:v>100</c:v>
                </c:pt>
                <c:pt idx="1015">
                  <c:v>100</c:v>
                </c:pt>
                <c:pt idx="1016">
                  <c:v>100</c:v>
                </c:pt>
                <c:pt idx="1017">
                  <c:v>100</c:v>
                </c:pt>
                <c:pt idx="1018">
                  <c:v>100</c:v>
                </c:pt>
                <c:pt idx="1019">
                  <c:v>100</c:v>
                </c:pt>
                <c:pt idx="1020">
                  <c:v>100</c:v>
                </c:pt>
                <c:pt idx="1021">
                  <c:v>100</c:v>
                </c:pt>
                <c:pt idx="1022">
                  <c:v>98</c:v>
                </c:pt>
                <c:pt idx="1023">
                  <c:v>96</c:v>
                </c:pt>
                <c:pt idx="1024">
                  <c:v>96</c:v>
                </c:pt>
                <c:pt idx="1025">
                  <c:v>94</c:v>
                </c:pt>
                <c:pt idx="1026">
                  <c:v>92</c:v>
                </c:pt>
                <c:pt idx="1027">
                  <c:v>91</c:v>
                </c:pt>
                <c:pt idx="1028">
                  <c:v>87</c:v>
                </c:pt>
                <c:pt idx="1029">
                  <c:v>85</c:v>
                </c:pt>
                <c:pt idx="1030">
                  <c:v>80</c:v>
                </c:pt>
                <c:pt idx="1031">
                  <c:v>73</c:v>
                </c:pt>
                <c:pt idx="1032">
                  <c:v>67</c:v>
                </c:pt>
                <c:pt idx="1033">
                  <c:v>60</c:v>
                </c:pt>
                <c:pt idx="1034">
                  <c:v>53</c:v>
                </c:pt>
                <c:pt idx="1035">
                  <c:v>48</c:v>
                </c:pt>
                <c:pt idx="1036">
                  <c:v>39</c:v>
                </c:pt>
                <c:pt idx="1037">
                  <c:v>32</c:v>
                </c:pt>
                <c:pt idx="1038">
                  <c:v>25</c:v>
                </c:pt>
                <c:pt idx="1039">
                  <c:v>19</c:v>
                </c:pt>
                <c:pt idx="1040">
                  <c:v>16</c:v>
                </c:pt>
                <c:pt idx="1041">
                  <c:v>10</c:v>
                </c:pt>
                <c:pt idx="1042">
                  <c:v>8</c:v>
                </c:pt>
                <c:pt idx="1043">
                  <c:v>7</c:v>
                </c:pt>
                <c:pt idx="1044">
                  <c:v>5</c:v>
                </c:pt>
                <c:pt idx="1045">
                  <c:v>5</c:v>
                </c:pt>
                <c:pt idx="1046">
                  <c:v>3</c:v>
                </c:pt>
                <c:pt idx="1047">
                  <c:v>1</c:v>
                </c:pt>
                <c:pt idx="1048">
                  <c:v>1</c:v>
                </c:pt>
                <c:pt idx="1049">
                  <c:v>1</c:v>
                </c:pt>
                <c:pt idx="1050">
                  <c:v>0</c:v>
                </c:pt>
                <c:pt idx="1051">
                  <c:v>1</c:v>
                </c:pt>
                <c:pt idx="1052">
                  <c:v>1</c:v>
                </c:pt>
                <c:pt idx="1053">
                  <c:v>1</c:v>
                </c:pt>
                <c:pt idx="1054">
                  <c:v>1</c:v>
                </c:pt>
                <c:pt idx="1055">
                  <c:v>1</c:v>
                </c:pt>
                <c:pt idx="1056">
                  <c:v>1</c:v>
                </c:pt>
                <c:pt idx="1057">
                  <c:v>1</c:v>
                </c:pt>
                <c:pt idx="1058">
                  <c:v>1</c:v>
                </c:pt>
                <c:pt idx="1059">
                  <c:v>1</c:v>
                </c:pt>
                <c:pt idx="1060">
                  <c:v>1</c:v>
                </c:pt>
                <c:pt idx="1061">
                  <c:v>3</c:v>
                </c:pt>
                <c:pt idx="1062">
                  <c:v>1</c:v>
                </c:pt>
                <c:pt idx="1063">
                  <c:v>3</c:v>
                </c:pt>
                <c:pt idx="1064">
                  <c:v>3</c:v>
                </c:pt>
                <c:pt idx="1065">
                  <c:v>3</c:v>
                </c:pt>
                <c:pt idx="1066">
                  <c:v>5</c:v>
                </c:pt>
                <c:pt idx="1067">
                  <c:v>5</c:v>
                </c:pt>
                <c:pt idx="1068">
                  <c:v>7</c:v>
                </c:pt>
                <c:pt idx="1069">
                  <c:v>8</c:v>
                </c:pt>
                <c:pt idx="1070">
                  <c:v>10</c:v>
                </c:pt>
                <c:pt idx="1071">
                  <c:v>12</c:v>
                </c:pt>
                <c:pt idx="1072">
                  <c:v>16</c:v>
                </c:pt>
                <c:pt idx="1073">
                  <c:v>19</c:v>
                </c:pt>
                <c:pt idx="1074">
                  <c:v>23</c:v>
                </c:pt>
                <c:pt idx="1075">
                  <c:v>30</c:v>
                </c:pt>
                <c:pt idx="1076">
                  <c:v>35</c:v>
                </c:pt>
                <c:pt idx="1077">
                  <c:v>44</c:v>
                </c:pt>
                <c:pt idx="1078">
                  <c:v>53</c:v>
                </c:pt>
                <c:pt idx="1079">
                  <c:v>60</c:v>
                </c:pt>
                <c:pt idx="1080">
                  <c:v>71</c:v>
                </c:pt>
              </c:numCache>
            </c:numRef>
          </c:val>
          <c:smooth val="0"/>
          <c:extLst xmlns:c16r2="http://schemas.microsoft.com/office/drawing/2015/06/chart">
            <c:ext xmlns:c16="http://schemas.microsoft.com/office/drawing/2014/chart" uri="{C3380CC4-5D6E-409C-BE32-E72D297353CC}">
              <c16:uniqueId val="{00000000-7D7F-4EA6-A623-6B7640227F2D}"/>
            </c:ext>
          </c:extLst>
        </c:ser>
        <c:dLbls>
          <c:showLegendKey val="0"/>
          <c:showVal val="0"/>
          <c:showCatName val="0"/>
          <c:showSerName val="0"/>
          <c:showPercent val="0"/>
          <c:showBubbleSize val="0"/>
        </c:dLbls>
        <c:marker val="1"/>
        <c:smooth val="0"/>
        <c:axId val="184876808"/>
        <c:axId val="184877200"/>
      </c:lineChart>
      <c:lineChart>
        <c:grouping val="standard"/>
        <c:varyColors val="0"/>
        <c:ser>
          <c:idx val="0"/>
          <c:order val="0"/>
          <c:tx>
            <c:strRef>
              <c:f>Sheet9!$A$1</c:f>
              <c:strCache>
                <c:ptCount val="1"/>
                <c:pt idx="0">
                  <c:v>[nRef]</c:v>
                </c:pt>
              </c:strCache>
            </c:strRef>
          </c:tx>
          <c:spPr>
            <a:ln w="28575" cap="rnd">
              <a:solidFill>
                <a:schemeClr val="accent2"/>
              </a:solidFill>
              <a:round/>
            </a:ln>
            <a:effectLst/>
          </c:spPr>
          <c:marker>
            <c:symbol val="none"/>
          </c:marker>
          <c:val>
            <c:numRef>
              <c:f>Sheet9!$A$200:$A$1280</c:f>
              <c:numCache>
                <c:formatCode>General</c:formatCode>
                <c:ptCount val="1081"/>
                <c:pt idx="0">
                  <c:v>1</c:v>
                </c:pt>
                <c:pt idx="1">
                  <c:v>1</c:v>
                </c:pt>
                <c:pt idx="2">
                  <c:v>1</c:v>
                </c:pt>
                <c:pt idx="3">
                  <c:v>1</c:v>
                </c:pt>
                <c:pt idx="4">
                  <c:v>3</c:v>
                </c:pt>
                <c:pt idx="5">
                  <c:v>3</c:v>
                </c:pt>
                <c:pt idx="6">
                  <c:v>5</c:v>
                </c:pt>
                <c:pt idx="7">
                  <c:v>5</c:v>
                </c:pt>
                <c:pt idx="8">
                  <c:v>7</c:v>
                </c:pt>
                <c:pt idx="9">
                  <c:v>8</c:v>
                </c:pt>
                <c:pt idx="10">
                  <c:v>10</c:v>
                </c:pt>
                <c:pt idx="11">
                  <c:v>12</c:v>
                </c:pt>
                <c:pt idx="12">
                  <c:v>14</c:v>
                </c:pt>
                <c:pt idx="13">
                  <c:v>16</c:v>
                </c:pt>
                <c:pt idx="14">
                  <c:v>19</c:v>
                </c:pt>
                <c:pt idx="15">
                  <c:v>23</c:v>
                </c:pt>
                <c:pt idx="16">
                  <c:v>26</c:v>
                </c:pt>
                <c:pt idx="17">
                  <c:v>30</c:v>
                </c:pt>
                <c:pt idx="18">
                  <c:v>32</c:v>
                </c:pt>
                <c:pt idx="19">
                  <c:v>37</c:v>
                </c:pt>
                <c:pt idx="20">
                  <c:v>41</c:v>
                </c:pt>
                <c:pt idx="21">
                  <c:v>46</c:v>
                </c:pt>
                <c:pt idx="22">
                  <c:v>50</c:v>
                </c:pt>
                <c:pt idx="23">
                  <c:v>55</c:v>
                </c:pt>
                <c:pt idx="24">
                  <c:v>60</c:v>
                </c:pt>
                <c:pt idx="25">
                  <c:v>64</c:v>
                </c:pt>
                <c:pt idx="26">
                  <c:v>67</c:v>
                </c:pt>
                <c:pt idx="27">
                  <c:v>69</c:v>
                </c:pt>
                <c:pt idx="28">
                  <c:v>71</c:v>
                </c:pt>
                <c:pt idx="29">
                  <c:v>73</c:v>
                </c:pt>
                <c:pt idx="30">
                  <c:v>75</c:v>
                </c:pt>
                <c:pt idx="31">
                  <c:v>76</c:v>
                </c:pt>
                <c:pt idx="32">
                  <c:v>78</c:v>
                </c:pt>
                <c:pt idx="33">
                  <c:v>80</c:v>
                </c:pt>
                <c:pt idx="34">
                  <c:v>80</c:v>
                </c:pt>
                <c:pt idx="35">
                  <c:v>80</c:v>
                </c:pt>
                <c:pt idx="36">
                  <c:v>82</c:v>
                </c:pt>
                <c:pt idx="37">
                  <c:v>82</c:v>
                </c:pt>
                <c:pt idx="38">
                  <c:v>82</c:v>
                </c:pt>
                <c:pt idx="39">
                  <c:v>82</c:v>
                </c:pt>
                <c:pt idx="40">
                  <c:v>82</c:v>
                </c:pt>
                <c:pt idx="41">
                  <c:v>82</c:v>
                </c:pt>
                <c:pt idx="42">
                  <c:v>82</c:v>
                </c:pt>
                <c:pt idx="43">
                  <c:v>82</c:v>
                </c:pt>
                <c:pt idx="44">
                  <c:v>82</c:v>
                </c:pt>
                <c:pt idx="45">
                  <c:v>82</c:v>
                </c:pt>
                <c:pt idx="46">
                  <c:v>83</c:v>
                </c:pt>
                <c:pt idx="47">
                  <c:v>85</c:v>
                </c:pt>
                <c:pt idx="48">
                  <c:v>87</c:v>
                </c:pt>
                <c:pt idx="49">
                  <c:v>89</c:v>
                </c:pt>
                <c:pt idx="50">
                  <c:v>91</c:v>
                </c:pt>
                <c:pt idx="51">
                  <c:v>92</c:v>
                </c:pt>
                <c:pt idx="52">
                  <c:v>94</c:v>
                </c:pt>
                <c:pt idx="53">
                  <c:v>94</c:v>
                </c:pt>
                <c:pt idx="54">
                  <c:v>94</c:v>
                </c:pt>
                <c:pt idx="55">
                  <c:v>96</c:v>
                </c:pt>
                <c:pt idx="56">
                  <c:v>96</c:v>
                </c:pt>
                <c:pt idx="57">
                  <c:v>96</c:v>
                </c:pt>
                <c:pt idx="58">
                  <c:v>96</c:v>
                </c:pt>
                <c:pt idx="59">
                  <c:v>96</c:v>
                </c:pt>
                <c:pt idx="60">
                  <c:v>96</c:v>
                </c:pt>
                <c:pt idx="61">
                  <c:v>96</c:v>
                </c:pt>
                <c:pt idx="62">
                  <c:v>98</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100</c:v>
                </c:pt>
                <c:pt idx="80">
                  <c:v>100</c:v>
                </c:pt>
                <c:pt idx="81">
                  <c:v>100</c:v>
                </c:pt>
                <c:pt idx="82">
                  <c:v>100</c:v>
                </c:pt>
                <c:pt idx="83">
                  <c:v>100</c:v>
                </c:pt>
                <c:pt idx="84">
                  <c:v>98</c:v>
                </c:pt>
                <c:pt idx="85">
                  <c:v>96</c:v>
                </c:pt>
                <c:pt idx="86">
                  <c:v>96</c:v>
                </c:pt>
                <c:pt idx="87">
                  <c:v>94</c:v>
                </c:pt>
                <c:pt idx="88">
                  <c:v>94</c:v>
                </c:pt>
                <c:pt idx="89">
                  <c:v>94</c:v>
                </c:pt>
                <c:pt idx="90">
                  <c:v>94</c:v>
                </c:pt>
                <c:pt idx="91">
                  <c:v>94</c:v>
                </c:pt>
                <c:pt idx="92">
                  <c:v>92</c:v>
                </c:pt>
                <c:pt idx="93">
                  <c:v>92</c:v>
                </c:pt>
                <c:pt idx="94">
                  <c:v>91</c:v>
                </c:pt>
                <c:pt idx="95">
                  <c:v>91</c:v>
                </c:pt>
                <c:pt idx="96">
                  <c:v>87</c:v>
                </c:pt>
                <c:pt idx="97">
                  <c:v>87</c:v>
                </c:pt>
                <c:pt idx="98">
                  <c:v>85</c:v>
                </c:pt>
                <c:pt idx="99">
                  <c:v>82</c:v>
                </c:pt>
                <c:pt idx="100">
                  <c:v>78</c:v>
                </c:pt>
                <c:pt idx="101">
                  <c:v>75</c:v>
                </c:pt>
                <c:pt idx="102">
                  <c:v>71</c:v>
                </c:pt>
                <c:pt idx="103">
                  <c:v>67</c:v>
                </c:pt>
                <c:pt idx="104">
                  <c:v>60</c:v>
                </c:pt>
                <c:pt idx="105">
                  <c:v>57</c:v>
                </c:pt>
                <c:pt idx="106">
                  <c:v>50</c:v>
                </c:pt>
                <c:pt idx="107">
                  <c:v>44</c:v>
                </c:pt>
                <c:pt idx="108">
                  <c:v>39</c:v>
                </c:pt>
                <c:pt idx="109">
                  <c:v>35</c:v>
                </c:pt>
                <c:pt idx="110">
                  <c:v>30</c:v>
                </c:pt>
                <c:pt idx="111">
                  <c:v>26</c:v>
                </c:pt>
                <c:pt idx="112">
                  <c:v>23</c:v>
                </c:pt>
                <c:pt idx="113">
                  <c:v>19</c:v>
                </c:pt>
                <c:pt idx="114">
                  <c:v>17</c:v>
                </c:pt>
                <c:pt idx="115">
                  <c:v>16</c:v>
                </c:pt>
                <c:pt idx="116">
                  <c:v>14</c:v>
                </c:pt>
                <c:pt idx="117">
                  <c:v>12</c:v>
                </c:pt>
                <c:pt idx="118">
                  <c:v>12</c:v>
                </c:pt>
                <c:pt idx="119">
                  <c:v>10</c:v>
                </c:pt>
                <c:pt idx="120">
                  <c:v>10</c:v>
                </c:pt>
                <c:pt idx="121">
                  <c:v>8</c:v>
                </c:pt>
                <c:pt idx="122">
                  <c:v>7</c:v>
                </c:pt>
                <c:pt idx="123">
                  <c:v>7</c:v>
                </c:pt>
                <c:pt idx="124">
                  <c:v>5</c:v>
                </c:pt>
                <c:pt idx="125">
                  <c:v>5</c:v>
                </c:pt>
                <c:pt idx="126">
                  <c:v>3</c:v>
                </c:pt>
                <c:pt idx="127">
                  <c:v>3</c:v>
                </c:pt>
                <c:pt idx="128">
                  <c:v>1</c:v>
                </c:pt>
                <c:pt idx="129">
                  <c:v>1</c:v>
                </c:pt>
                <c:pt idx="130">
                  <c:v>1</c:v>
                </c:pt>
                <c:pt idx="131">
                  <c:v>1</c:v>
                </c:pt>
                <c:pt idx="132">
                  <c:v>1</c:v>
                </c:pt>
                <c:pt idx="133">
                  <c:v>1</c:v>
                </c:pt>
                <c:pt idx="134">
                  <c:v>1</c:v>
                </c:pt>
                <c:pt idx="135">
                  <c:v>0</c:v>
                </c:pt>
                <c:pt idx="136">
                  <c:v>0</c:v>
                </c:pt>
                <c:pt idx="137">
                  <c:v>0</c:v>
                </c:pt>
                <c:pt idx="138">
                  <c:v>1</c:v>
                </c:pt>
                <c:pt idx="139">
                  <c:v>1</c:v>
                </c:pt>
                <c:pt idx="140">
                  <c:v>1</c:v>
                </c:pt>
                <c:pt idx="141">
                  <c:v>1</c:v>
                </c:pt>
                <c:pt idx="142">
                  <c:v>1</c:v>
                </c:pt>
                <c:pt idx="143">
                  <c:v>1</c:v>
                </c:pt>
                <c:pt idx="144">
                  <c:v>1</c:v>
                </c:pt>
                <c:pt idx="145">
                  <c:v>1</c:v>
                </c:pt>
                <c:pt idx="146">
                  <c:v>1</c:v>
                </c:pt>
                <c:pt idx="147">
                  <c:v>3</c:v>
                </c:pt>
                <c:pt idx="148">
                  <c:v>3</c:v>
                </c:pt>
                <c:pt idx="149">
                  <c:v>3</c:v>
                </c:pt>
                <c:pt idx="150">
                  <c:v>5</c:v>
                </c:pt>
                <c:pt idx="151">
                  <c:v>5</c:v>
                </c:pt>
                <c:pt idx="152">
                  <c:v>7</c:v>
                </c:pt>
                <c:pt idx="153">
                  <c:v>8</c:v>
                </c:pt>
                <c:pt idx="154">
                  <c:v>8</c:v>
                </c:pt>
                <c:pt idx="155">
                  <c:v>10</c:v>
                </c:pt>
                <c:pt idx="156">
                  <c:v>10</c:v>
                </c:pt>
                <c:pt idx="157">
                  <c:v>12</c:v>
                </c:pt>
                <c:pt idx="158">
                  <c:v>14</c:v>
                </c:pt>
                <c:pt idx="159">
                  <c:v>16</c:v>
                </c:pt>
                <c:pt idx="160">
                  <c:v>17</c:v>
                </c:pt>
                <c:pt idx="161">
                  <c:v>21</c:v>
                </c:pt>
                <c:pt idx="162">
                  <c:v>23</c:v>
                </c:pt>
                <c:pt idx="163">
                  <c:v>26</c:v>
                </c:pt>
                <c:pt idx="164">
                  <c:v>30</c:v>
                </c:pt>
                <c:pt idx="165">
                  <c:v>33</c:v>
                </c:pt>
                <c:pt idx="166">
                  <c:v>37</c:v>
                </c:pt>
                <c:pt idx="167">
                  <c:v>42</c:v>
                </c:pt>
                <c:pt idx="168">
                  <c:v>50</c:v>
                </c:pt>
                <c:pt idx="169">
                  <c:v>57</c:v>
                </c:pt>
                <c:pt idx="170">
                  <c:v>64</c:v>
                </c:pt>
                <c:pt idx="171">
                  <c:v>69</c:v>
                </c:pt>
                <c:pt idx="172">
                  <c:v>75</c:v>
                </c:pt>
                <c:pt idx="173">
                  <c:v>80</c:v>
                </c:pt>
                <c:pt idx="174">
                  <c:v>82</c:v>
                </c:pt>
                <c:pt idx="175">
                  <c:v>83</c:v>
                </c:pt>
                <c:pt idx="176">
                  <c:v>83</c:v>
                </c:pt>
                <c:pt idx="177">
                  <c:v>85</c:v>
                </c:pt>
                <c:pt idx="178">
                  <c:v>85</c:v>
                </c:pt>
                <c:pt idx="179">
                  <c:v>85</c:v>
                </c:pt>
                <c:pt idx="180">
                  <c:v>85</c:v>
                </c:pt>
                <c:pt idx="181">
                  <c:v>85</c:v>
                </c:pt>
                <c:pt idx="182">
                  <c:v>87</c:v>
                </c:pt>
                <c:pt idx="183">
                  <c:v>87</c:v>
                </c:pt>
                <c:pt idx="184">
                  <c:v>87</c:v>
                </c:pt>
                <c:pt idx="185">
                  <c:v>87</c:v>
                </c:pt>
                <c:pt idx="186">
                  <c:v>87</c:v>
                </c:pt>
                <c:pt idx="187">
                  <c:v>89</c:v>
                </c:pt>
                <c:pt idx="188">
                  <c:v>89</c:v>
                </c:pt>
                <c:pt idx="189">
                  <c:v>89</c:v>
                </c:pt>
                <c:pt idx="190">
                  <c:v>87</c:v>
                </c:pt>
                <c:pt idx="191">
                  <c:v>89</c:v>
                </c:pt>
                <c:pt idx="192">
                  <c:v>89</c:v>
                </c:pt>
                <c:pt idx="193">
                  <c:v>87</c:v>
                </c:pt>
                <c:pt idx="194">
                  <c:v>87</c:v>
                </c:pt>
                <c:pt idx="195">
                  <c:v>85</c:v>
                </c:pt>
                <c:pt idx="196">
                  <c:v>83</c:v>
                </c:pt>
                <c:pt idx="197">
                  <c:v>83</c:v>
                </c:pt>
                <c:pt idx="198">
                  <c:v>82</c:v>
                </c:pt>
                <c:pt idx="199">
                  <c:v>83</c:v>
                </c:pt>
                <c:pt idx="200">
                  <c:v>82</c:v>
                </c:pt>
                <c:pt idx="201">
                  <c:v>82</c:v>
                </c:pt>
                <c:pt idx="202">
                  <c:v>82</c:v>
                </c:pt>
                <c:pt idx="203">
                  <c:v>82</c:v>
                </c:pt>
                <c:pt idx="204">
                  <c:v>83</c:v>
                </c:pt>
                <c:pt idx="205">
                  <c:v>83</c:v>
                </c:pt>
                <c:pt idx="206">
                  <c:v>82</c:v>
                </c:pt>
                <c:pt idx="207">
                  <c:v>82</c:v>
                </c:pt>
                <c:pt idx="208">
                  <c:v>82</c:v>
                </c:pt>
                <c:pt idx="209">
                  <c:v>82</c:v>
                </c:pt>
                <c:pt idx="210">
                  <c:v>80</c:v>
                </c:pt>
                <c:pt idx="211">
                  <c:v>80</c:v>
                </c:pt>
                <c:pt idx="212">
                  <c:v>78</c:v>
                </c:pt>
                <c:pt idx="213">
                  <c:v>76</c:v>
                </c:pt>
                <c:pt idx="214">
                  <c:v>75</c:v>
                </c:pt>
                <c:pt idx="215">
                  <c:v>75</c:v>
                </c:pt>
                <c:pt idx="216">
                  <c:v>73</c:v>
                </c:pt>
                <c:pt idx="217">
                  <c:v>73</c:v>
                </c:pt>
                <c:pt idx="218">
                  <c:v>73</c:v>
                </c:pt>
                <c:pt idx="219">
                  <c:v>71</c:v>
                </c:pt>
                <c:pt idx="220">
                  <c:v>71</c:v>
                </c:pt>
                <c:pt idx="221">
                  <c:v>69</c:v>
                </c:pt>
                <c:pt idx="222">
                  <c:v>67</c:v>
                </c:pt>
                <c:pt idx="223">
                  <c:v>66</c:v>
                </c:pt>
                <c:pt idx="224">
                  <c:v>64</c:v>
                </c:pt>
                <c:pt idx="225">
                  <c:v>60</c:v>
                </c:pt>
                <c:pt idx="226">
                  <c:v>58</c:v>
                </c:pt>
                <c:pt idx="227">
                  <c:v>55</c:v>
                </c:pt>
                <c:pt idx="228">
                  <c:v>51</c:v>
                </c:pt>
                <c:pt idx="229">
                  <c:v>48</c:v>
                </c:pt>
                <c:pt idx="230">
                  <c:v>44</c:v>
                </c:pt>
                <c:pt idx="231">
                  <c:v>41</c:v>
                </c:pt>
                <c:pt idx="232">
                  <c:v>37</c:v>
                </c:pt>
                <c:pt idx="233">
                  <c:v>35</c:v>
                </c:pt>
                <c:pt idx="234">
                  <c:v>33</c:v>
                </c:pt>
                <c:pt idx="235">
                  <c:v>32</c:v>
                </c:pt>
                <c:pt idx="236">
                  <c:v>30</c:v>
                </c:pt>
                <c:pt idx="237">
                  <c:v>26</c:v>
                </c:pt>
                <c:pt idx="238">
                  <c:v>25</c:v>
                </c:pt>
                <c:pt idx="239">
                  <c:v>23</c:v>
                </c:pt>
                <c:pt idx="240">
                  <c:v>23</c:v>
                </c:pt>
                <c:pt idx="241">
                  <c:v>21</c:v>
                </c:pt>
                <c:pt idx="242">
                  <c:v>19</c:v>
                </c:pt>
                <c:pt idx="243">
                  <c:v>17</c:v>
                </c:pt>
                <c:pt idx="244">
                  <c:v>17</c:v>
                </c:pt>
                <c:pt idx="245">
                  <c:v>16</c:v>
                </c:pt>
                <c:pt idx="246">
                  <c:v>17</c:v>
                </c:pt>
                <c:pt idx="247">
                  <c:v>17</c:v>
                </c:pt>
                <c:pt idx="248">
                  <c:v>17</c:v>
                </c:pt>
                <c:pt idx="249">
                  <c:v>17</c:v>
                </c:pt>
                <c:pt idx="250">
                  <c:v>19</c:v>
                </c:pt>
                <c:pt idx="251">
                  <c:v>17</c:v>
                </c:pt>
                <c:pt idx="252">
                  <c:v>17</c:v>
                </c:pt>
                <c:pt idx="253">
                  <c:v>17</c:v>
                </c:pt>
                <c:pt idx="254">
                  <c:v>17</c:v>
                </c:pt>
                <c:pt idx="255">
                  <c:v>17</c:v>
                </c:pt>
                <c:pt idx="256">
                  <c:v>17</c:v>
                </c:pt>
                <c:pt idx="257">
                  <c:v>19</c:v>
                </c:pt>
                <c:pt idx="258">
                  <c:v>19</c:v>
                </c:pt>
                <c:pt idx="259">
                  <c:v>21</c:v>
                </c:pt>
                <c:pt idx="260">
                  <c:v>21</c:v>
                </c:pt>
                <c:pt idx="261">
                  <c:v>21</c:v>
                </c:pt>
                <c:pt idx="262">
                  <c:v>21</c:v>
                </c:pt>
                <c:pt idx="263">
                  <c:v>21</c:v>
                </c:pt>
                <c:pt idx="264">
                  <c:v>21</c:v>
                </c:pt>
                <c:pt idx="265">
                  <c:v>21</c:v>
                </c:pt>
                <c:pt idx="266">
                  <c:v>21</c:v>
                </c:pt>
                <c:pt idx="267">
                  <c:v>21</c:v>
                </c:pt>
                <c:pt idx="268">
                  <c:v>23</c:v>
                </c:pt>
                <c:pt idx="269">
                  <c:v>25</c:v>
                </c:pt>
                <c:pt idx="270">
                  <c:v>26</c:v>
                </c:pt>
                <c:pt idx="271">
                  <c:v>28</c:v>
                </c:pt>
                <c:pt idx="272">
                  <c:v>30</c:v>
                </c:pt>
                <c:pt idx="273">
                  <c:v>32</c:v>
                </c:pt>
                <c:pt idx="274">
                  <c:v>33</c:v>
                </c:pt>
                <c:pt idx="275">
                  <c:v>35</c:v>
                </c:pt>
                <c:pt idx="276">
                  <c:v>37</c:v>
                </c:pt>
                <c:pt idx="277">
                  <c:v>39</c:v>
                </c:pt>
                <c:pt idx="278">
                  <c:v>41</c:v>
                </c:pt>
                <c:pt idx="279">
                  <c:v>42</c:v>
                </c:pt>
                <c:pt idx="280">
                  <c:v>46</c:v>
                </c:pt>
                <c:pt idx="281">
                  <c:v>50</c:v>
                </c:pt>
                <c:pt idx="282">
                  <c:v>53</c:v>
                </c:pt>
                <c:pt idx="283">
                  <c:v>57</c:v>
                </c:pt>
                <c:pt idx="284">
                  <c:v>60</c:v>
                </c:pt>
                <c:pt idx="285">
                  <c:v>64</c:v>
                </c:pt>
                <c:pt idx="286">
                  <c:v>66</c:v>
                </c:pt>
                <c:pt idx="287">
                  <c:v>67</c:v>
                </c:pt>
                <c:pt idx="288">
                  <c:v>69</c:v>
                </c:pt>
                <c:pt idx="289">
                  <c:v>71</c:v>
                </c:pt>
                <c:pt idx="290">
                  <c:v>71</c:v>
                </c:pt>
                <c:pt idx="291">
                  <c:v>71</c:v>
                </c:pt>
                <c:pt idx="292">
                  <c:v>71</c:v>
                </c:pt>
                <c:pt idx="293">
                  <c:v>71</c:v>
                </c:pt>
                <c:pt idx="294">
                  <c:v>71</c:v>
                </c:pt>
                <c:pt idx="295">
                  <c:v>71</c:v>
                </c:pt>
                <c:pt idx="296">
                  <c:v>71</c:v>
                </c:pt>
                <c:pt idx="297">
                  <c:v>71</c:v>
                </c:pt>
                <c:pt idx="298">
                  <c:v>73</c:v>
                </c:pt>
                <c:pt idx="299">
                  <c:v>75</c:v>
                </c:pt>
                <c:pt idx="300">
                  <c:v>75</c:v>
                </c:pt>
                <c:pt idx="301">
                  <c:v>75</c:v>
                </c:pt>
                <c:pt idx="302">
                  <c:v>75</c:v>
                </c:pt>
                <c:pt idx="303">
                  <c:v>75</c:v>
                </c:pt>
                <c:pt idx="304">
                  <c:v>75</c:v>
                </c:pt>
                <c:pt idx="305">
                  <c:v>75</c:v>
                </c:pt>
                <c:pt idx="306">
                  <c:v>75</c:v>
                </c:pt>
                <c:pt idx="307">
                  <c:v>75</c:v>
                </c:pt>
                <c:pt idx="308">
                  <c:v>75</c:v>
                </c:pt>
                <c:pt idx="309">
                  <c:v>75</c:v>
                </c:pt>
                <c:pt idx="310">
                  <c:v>75</c:v>
                </c:pt>
                <c:pt idx="311">
                  <c:v>76</c:v>
                </c:pt>
                <c:pt idx="312">
                  <c:v>78</c:v>
                </c:pt>
                <c:pt idx="313">
                  <c:v>80</c:v>
                </c:pt>
                <c:pt idx="314">
                  <c:v>80</c:v>
                </c:pt>
                <c:pt idx="315">
                  <c:v>82</c:v>
                </c:pt>
                <c:pt idx="316">
                  <c:v>83</c:v>
                </c:pt>
                <c:pt idx="317">
                  <c:v>85</c:v>
                </c:pt>
                <c:pt idx="318">
                  <c:v>85</c:v>
                </c:pt>
                <c:pt idx="319">
                  <c:v>85</c:v>
                </c:pt>
                <c:pt idx="320">
                  <c:v>85</c:v>
                </c:pt>
                <c:pt idx="321">
                  <c:v>85</c:v>
                </c:pt>
                <c:pt idx="322">
                  <c:v>85</c:v>
                </c:pt>
                <c:pt idx="323">
                  <c:v>85</c:v>
                </c:pt>
                <c:pt idx="324">
                  <c:v>83</c:v>
                </c:pt>
                <c:pt idx="325">
                  <c:v>83</c:v>
                </c:pt>
                <c:pt idx="326">
                  <c:v>82</c:v>
                </c:pt>
                <c:pt idx="327">
                  <c:v>82</c:v>
                </c:pt>
                <c:pt idx="328">
                  <c:v>82</c:v>
                </c:pt>
                <c:pt idx="329">
                  <c:v>82</c:v>
                </c:pt>
                <c:pt idx="330">
                  <c:v>82</c:v>
                </c:pt>
                <c:pt idx="331">
                  <c:v>82</c:v>
                </c:pt>
                <c:pt idx="332">
                  <c:v>82</c:v>
                </c:pt>
                <c:pt idx="333">
                  <c:v>80</c:v>
                </c:pt>
                <c:pt idx="334">
                  <c:v>78</c:v>
                </c:pt>
                <c:pt idx="335">
                  <c:v>76</c:v>
                </c:pt>
                <c:pt idx="336">
                  <c:v>75</c:v>
                </c:pt>
                <c:pt idx="337">
                  <c:v>73</c:v>
                </c:pt>
                <c:pt idx="338">
                  <c:v>71</c:v>
                </c:pt>
                <c:pt idx="339">
                  <c:v>67</c:v>
                </c:pt>
                <c:pt idx="340">
                  <c:v>66</c:v>
                </c:pt>
                <c:pt idx="341">
                  <c:v>64</c:v>
                </c:pt>
                <c:pt idx="342">
                  <c:v>60</c:v>
                </c:pt>
                <c:pt idx="343">
                  <c:v>57</c:v>
                </c:pt>
                <c:pt idx="344">
                  <c:v>55</c:v>
                </c:pt>
                <c:pt idx="345">
                  <c:v>51</c:v>
                </c:pt>
                <c:pt idx="346">
                  <c:v>48</c:v>
                </c:pt>
                <c:pt idx="347">
                  <c:v>42</c:v>
                </c:pt>
                <c:pt idx="348">
                  <c:v>39</c:v>
                </c:pt>
                <c:pt idx="349">
                  <c:v>35</c:v>
                </c:pt>
                <c:pt idx="350">
                  <c:v>32</c:v>
                </c:pt>
                <c:pt idx="351">
                  <c:v>30</c:v>
                </c:pt>
                <c:pt idx="352">
                  <c:v>28</c:v>
                </c:pt>
                <c:pt idx="353">
                  <c:v>26</c:v>
                </c:pt>
                <c:pt idx="354">
                  <c:v>25</c:v>
                </c:pt>
                <c:pt idx="355">
                  <c:v>25</c:v>
                </c:pt>
                <c:pt idx="356">
                  <c:v>23</c:v>
                </c:pt>
                <c:pt idx="357">
                  <c:v>21</c:v>
                </c:pt>
                <c:pt idx="358">
                  <c:v>19</c:v>
                </c:pt>
                <c:pt idx="359">
                  <c:v>17</c:v>
                </c:pt>
                <c:pt idx="360">
                  <c:v>17</c:v>
                </c:pt>
                <c:pt idx="361">
                  <c:v>16</c:v>
                </c:pt>
                <c:pt idx="362">
                  <c:v>14</c:v>
                </c:pt>
                <c:pt idx="363">
                  <c:v>14</c:v>
                </c:pt>
                <c:pt idx="364">
                  <c:v>16</c:v>
                </c:pt>
                <c:pt idx="365">
                  <c:v>16</c:v>
                </c:pt>
                <c:pt idx="366">
                  <c:v>16</c:v>
                </c:pt>
                <c:pt idx="367">
                  <c:v>16</c:v>
                </c:pt>
                <c:pt idx="368">
                  <c:v>16</c:v>
                </c:pt>
                <c:pt idx="369">
                  <c:v>16</c:v>
                </c:pt>
                <c:pt idx="370">
                  <c:v>17</c:v>
                </c:pt>
                <c:pt idx="371">
                  <c:v>16</c:v>
                </c:pt>
                <c:pt idx="372">
                  <c:v>17</c:v>
                </c:pt>
                <c:pt idx="373">
                  <c:v>17</c:v>
                </c:pt>
                <c:pt idx="374">
                  <c:v>17</c:v>
                </c:pt>
                <c:pt idx="375">
                  <c:v>17</c:v>
                </c:pt>
                <c:pt idx="376">
                  <c:v>16</c:v>
                </c:pt>
                <c:pt idx="377">
                  <c:v>16</c:v>
                </c:pt>
                <c:pt idx="378">
                  <c:v>17</c:v>
                </c:pt>
                <c:pt idx="379">
                  <c:v>17</c:v>
                </c:pt>
                <c:pt idx="380">
                  <c:v>19</c:v>
                </c:pt>
                <c:pt idx="381">
                  <c:v>21</c:v>
                </c:pt>
                <c:pt idx="382">
                  <c:v>25</c:v>
                </c:pt>
                <c:pt idx="383">
                  <c:v>26</c:v>
                </c:pt>
                <c:pt idx="384">
                  <c:v>30</c:v>
                </c:pt>
                <c:pt idx="385">
                  <c:v>32</c:v>
                </c:pt>
                <c:pt idx="386">
                  <c:v>35</c:v>
                </c:pt>
                <c:pt idx="387">
                  <c:v>39</c:v>
                </c:pt>
                <c:pt idx="388">
                  <c:v>41</c:v>
                </c:pt>
                <c:pt idx="389">
                  <c:v>44</c:v>
                </c:pt>
                <c:pt idx="390">
                  <c:v>48</c:v>
                </c:pt>
                <c:pt idx="391">
                  <c:v>50</c:v>
                </c:pt>
                <c:pt idx="392">
                  <c:v>51</c:v>
                </c:pt>
                <c:pt idx="393">
                  <c:v>53</c:v>
                </c:pt>
                <c:pt idx="394">
                  <c:v>53</c:v>
                </c:pt>
                <c:pt idx="395">
                  <c:v>55</c:v>
                </c:pt>
                <c:pt idx="396">
                  <c:v>55</c:v>
                </c:pt>
                <c:pt idx="397">
                  <c:v>57</c:v>
                </c:pt>
                <c:pt idx="398">
                  <c:v>58</c:v>
                </c:pt>
                <c:pt idx="399">
                  <c:v>62</c:v>
                </c:pt>
                <c:pt idx="400">
                  <c:v>64</c:v>
                </c:pt>
                <c:pt idx="401">
                  <c:v>66</c:v>
                </c:pt>
                <c:pt idx="402">
                  <c:v>67</c:v>
                </c:pt>
                <c:pt idx="403">
                  <c:v>69</c:v>
                </c:pt>
                <c:pt idx="404">
                  <c:v>71</c:v>
                </c:pt>
                <c:pt idx="405">
                  <c:v>71</c:v>
                </c:pt>
                <c:pt idx="406">
                  <c:v>71</c:v>
                </c:pt>
                <c:pt idx="407">
                  <c:v>73</c:v>
                </c:pt>
                <c:pt idx="408">
                  <c:v>73</c:v>
                </c:pt>
                <c:pt idx="409">
                  <c:v>75</c:v>
                </c:pt>
                <c:pt idx="410">
                  <c:v>75</c:v>
                </c:pt>
                <c:pt idx="411">
                  <c:v>75</c:v>
                </c:pt>
                <c:pt idx="412">
                  <c:v>73</c:v>
                </c:pt>
                <c:pt idx="413">
                  <c:v>73</c:v>
                </c:pt>
                <c:pt idx="414">
                  <c:v>73</c:v>
                </c:pt>
                <c:pt idx="415">
                  <c:v>71</c:v>
                </c:pt>
                <c:pt idx="416">
                  <c:v>71</c:v>
                </c:pt>
                <c:pt idx="417">
                  <c:v>69</c:v>
                </c:pt>
                <c:pt idx="418">
                  <c:v>69</c:v>
                </c:pt>
                <c:pt idx="419">
                  <c:v>71</c:v>
                </c:pt>
                <c:pt idx="420">
                  <c:v>73</c:v>
                </c:pt>
                <c:pt idx="421">
                  <c:v>75</c:v>
                </c:pt>
                <c:pt idx="422">
                  <c:v>76</c:v>
                </c:pt>
                <c:pt idx="423">
                  <c:v>78</c:v>
                </c:pt>
                <c:pt idx="424">
                  <c:v>78</c:v>
                </c:pt>
                <c:pt idx="425">
                  <c:v>78</c:v>
                </c:pt>
                <c:pt idx="426">
                  <c:v>78</c:v>
                </c:pt>
                <c:pt idx="427">
                  <c:v>78</c:v>
                </c:pt>
                <c:pt idx="428">
                  <c:v>76</c:v>
                </c:pt>
                <c:pt idx="429">
                  <c:v>75</c:v>
                </c:pt>
                <c:pt idx="430">
                  <c:v>75</c:v>
                </c:pt>
                <c:pt idx="431">
                  <c:v>73</c:v>
                </c:pt>
                <c:pt idx="432">
                  <c:v>71</c:v>
                </c:pt>
                <c:pt idx="433">
                  <c:v>69</c:v>
                </c:pt>
                <c:pt idx="434">
                  <c:v>66</c:v>
                </c:pt>
                <c:pt idx="435">
                  <c:v>64</c:v>
                </c:pt>
                <c:pt idx="436">
                  <c:v>62</c:v>
                </c:pt>
                <c:pt idx="437">
                  <c:v>60</c:v>
                </c:pt>
                <c:pt idx="438">
                  <c:v>58</c:v>
                </c:pt>
                <c:pt idx="439">
                  <c:v>58</c:v>
                </c:pt>
                <c:pt idx="440">
                  <c:v>58</c:v>
                </c:pt>
                <c:pt idx="441">
                  <c:v>58</c:v>
                </c:pt>
                <c:pt idx="442">
                  <c:v>60</c:v>
                </c:pt>
                <c:pt idx="443">
                  <c:v>62</c:v>
                </c:pt>
                <c:pt idx="444">
                  <c:v>64</c:v>
                </c:pt>
                <c:pt idx="445">
                  <c:v>64</c:v>
                </c:pt>
                <c:pt idx="446">
                  <c:v>64</c:v>
                </c:pt>
                <c:pt idx="447">
                  <c:v>60</c:v>
                </c:pt>
                <c:pt idx="448">
                  <c:v>58</c:v>
                </c:pt>
                <c:pt idx="449">
                  <c:v>57</c:v>
                </c:pt>
                <c:pt idx="450">
                  <c:v>53</c:v>
                </c:pt>
                <c:pt idx="451">
                  <c:v>48</c:v>
                </c:pt>
                <c:pt idx="452">
                  <c:v>44</c:v>
                </c:pt>
                <c:pt idx="453">
                  <c:v>39</c:v>
                </c:pt>
                <c:pt idx="454">
                  <c:v>35</c:v>
                </c:pt>
                <c:pt idx="455">
                  <c:v>33</c:v>
                </c:pt>
                <c:pt idx="456">
                  <c:v>30</c:v>
                </c:pt>
                <c:pt idx="457">
                  <c:v>28</c:v>
                </c:pt>
                <c:pt idx="458">
                  <c:v>26</c:v>
                </c:pt>
                <c:pt idx="459">
                  <c:v>26</c:v>
                </c:pt>
                <c:pt idx="460">
                  <c:v>24</c:v>
                </c:pt>
                <c:pt idx="461">
                  <c:v>22</c:v>
                </c:pt>
                <c:pt idx="462">
                  <c:v>20</c:v>
                </c:pt>
                <c:pt idx="463">
                  <c:v>18</c:v>
                </c:pt>
                <c:pt idx="464">
                  <c:v>25</c:v>
                </c:pt>
                <c:pt idx="465">
                  <c:v>24</c:v>
                </c:pt>
                <c:pt idx="466">
                  <c:v>20</c:v>
                </c:pt>
                <c:pt idx="467">
                  <c:v>23</c:v>
                </c:pt>
                <c:pt idx="468">
                  <c:v>24</c:v>
                </c:pt>
                <c:pt idx="469">
                  <c:v>26</c:v>
                </c:pt>
                <c:pt idx="470">
                  <c:v>26</c:v>
                </c:pt>
                <c:pt idx="471">
                  <c:v>26</c:v>
                </c:pt>
                <c:pt idx="472">
                  <c:v>26</c:v>
                </c:pt>
                <c:pt idx="473">
                  <c:v>26</c:v>
                </c:pt>
                <c:pt idx="474">
                  <c:v>28</c:v>
                </c:pt>
                <c:pt idx="475">
                  <c:v>28</c:v>
                </c:pt>
                <c:pt idx="476">
                  <c:v>32</c:v>
                </c:pt>
                <c:pt idx="477">
                  <c:v>33</c:v>
                </c:pt>
                <c:pt idx="478">
                  <c:v>35</c:v>
                </c:pt>
                <c:pt idx="479">
                  <c:v>35</c:v>
                </c:pt>
                <c:pt idx="480">
                  <c:v>37</c:v>
                </c:pt>
                <c:pt idx="481">
                  <c:v>39</c:v>
                </c:pt>
                <c:pt idx="482">
                  <c:v>41</c:v>
                </c:pt>
                <c:pt idx="483">
                  <c:v>42</c:v>
                </c:pt>
                <c:pt idx="484">
                  <c:v>42</c:v>
                </c:pt>
                <c:pt idx="485">
                  <c:v>44</c:v>
                </c:pt>
                <c:pt idx="486">
                  <c:v>46</c:v>
                </c:pt>
                <c:pt idx="487">
                  <c:v>48</c:v>
                </c:pt>
                <c:pt idx="488">
                  <c:v>50</c:v>
                </c:pt>
                <c:pt idx="489">
                  <c:v>53</c:v>
                </c:pt>
                <c:pt idx="490">
                  <c:v>53</c:v>
                </c:pt>
                <c:pt idx="491">
                  <c:v>55</c:v>
                </c:pt>
                <c:pt idx="492">
                  <c:v>57</c:v>
                </c:pt>
                <c:pt idx="493">
                  <c:v>57</c:v>
                </c:pt>
                <c:pt idx="494">
                  <c:v>58</c:v>
                </c:pt>
                <c:pt idx="495">
                  <c:v>58</c:v>
                </c:pt>
                <c:pt idx="496">
                  <c:v>62</c:v>
                </c:pt>
                <c:pt idx="497">
                  <c:v>64</c:v>
                </c:pt>
                <c:pt idx="498">
                  <c:v>67</c:v>
                </c:pt>
                <c:pt idx="499">
                  <c:v>69</c:v>
                </c:pt>
                <c:pt idx="500">
                  <c:v>71</c:v>
                </c:pt>
                <c:pt idx="501">
                  <c:v>73</c:v>
                </c:pt>
                <c:pt idx="502">
                  <c:v>73</c:v>
                </c:pt>
                <c:pt idx="503">
                  <c:v>73</c:v>
                </c:pt>
                <c:pt idx="504">
                  <c:v>73</c:v>
                </c:pt>
                <c:pt idx="505">
                  <c:v>73</c:v>
                </c:pt>
                <c:pt idx="506">
                  <c:v>73</c:v>
                </c:pt>
                <c:pt idx="507">
                  <c:v>73</c:v>
                </c:pt>
                <c:pt idx="508">
                  <c:v>73</c:v>
                </c:pt>
                <c:pt idx="509">
                  <c:v>73</c:v>
                </c:pt>
                <c:pt idx="510">
                  <c:v>73</c:v>
                </c:pt>
                <c:pt idx="511">
                  <c:v>73</c:v>
                </c:pt>
                <c:pt idx="512">
                  <c:v>73</c:v>
                </c:pt>
                <c:pt idx="513">
                  <c:v>75</c:v>
                </c:pt>
                <c:pt idx="514">
                  <c:v>75</c:v>
                </c:pt>
                <c:pt idx="515">
                  <c:v>75</c:v>
                </c:pt>
                <c:pt idx="516">
                  <c:v>75</c:v>
                </c:pt>
                <c:pt idx="517">
                  <c:v>75</c:v>
                </c:pt>
                <c:pt idx="518">
                  <c:v>75</c:v>
                </c:pt>
                <c:pt idx="519">
                  <c:v>76</c:v>
                </c:pt>
                <c:pt idx="520">
                  <c:v>78</c:v>
                </c:pt>
                <c:pt idx="521">
                  <c:v>80</c:v>
                </c:pt>
                <c:pt idx="522">
                  <c:v>73</c:v>
                </c:pt>
                <c:pt idx="523">
                  <c:v>78</c:v>
                </c:pt>
                <c:pt idx="524">
                  <c:v>76</c:v>
                </c:pt>
                <c:pt idx="525">
                  <c:v>73</c:v>
                </c:pt>
                <c:pt idx="526">
                  <c:v>69</c:v>
                </c:pt>
                <c:pt idx="527">
                  <c:v>66</c:v>
                </c:pt>
                <c:pt idx="528">
                  <c:v>62</c:v>
                </c:pt>
                <c:pt idx="529">
                  <c:v>58</c:v>
                </c:pt>
                <c:pt idx="530">
                  <c:v>55</c:v>
                </c:pt>
                <c:pt idx="531">
                  <c:v>51</c:v>
                </c:pt>
                <c:pt idx="532">
                  <c:v>48</c:v>
                </c:pt>
                <c:pt idx="533">
                  <c:v>44</c:v>
                </c:pt>
                <c:pt idx="534">
                  <c:v>41</c:v>
                </c:pt>
                <c:pt idx="535">
                  <c:v>39</c:v>
                </c:pt>
                <c:pt idx="536">
                  <c:v>35</c:v>
                </c:pt>
                <c:pt idx="537">
                  <c:v>33</c:v>
                </c:pt>
                <c:pt idx="538">
                  <c:v>32</c:v>
                </c:pt>
                <c:pt idx="539">
                  <c:v>30</c:v>
                </c:pt>
                <c:pt idx="540">
                  <c:v>30</c:v>
                </c:pt>
                <c:pt idx="541">
                  <c:v>26</c:v>
                </c:pt>
                <c:pt idx="542">
                  <c:v>26</c:v>
                </c:pt>
                <c:pt idx="543">
                  <c:v>26</c:v>
                </c:pt>
                <c:pt idx="544">
                  <c:v>26</c:v>
                </c:pt>
                <c:pt idx="545">
                  <c:v>26</c:v>
                </c:pt>
                <c:pt idx="546">
                  <c:v>28</c:v>
                </c:pt>
                <c:pt idx="547">
                  <c:v>28</c:v>
                </c:pt>
                <c:pt idx="548">
                  <c:v>26</c:v>
                </c:pt>
                <c:pt idx="549">
                  <c:v>26</c:v>
                </c:pt>
                <c:pt idx="550">
                  <c:v>25</c:v>
                </c:pt>
                <c:pt idx="551">
                  <c:v>23</c:v>
                </c:pt>
                <c:pt idx="552">
                  <c:v>21</c:v>
                </c:pt>
                <c:pt idx="553">
                  <c:v>21</c:v>
                </c:pt>
                <c:pt idx="554">
                  <c:v>21</c:v>
                </c:pt>
                <c:pt idx="555">
                  <c:v>21</c:v>
                </c:pt>
                <c:pt idx="556">
                  <c:v>19</c:v>
                </c:pt>
                <c:pt idx="557">
                  <c:v>21</c:v>
                </c:pt>
                <c:pt idx="558">
                  <c:v>21</c:v>
                </c:pt>
                <c:pt idx="559">
                  <c:v>21</c:v>
                </c:pt>
                <c:pt idx="560">
                  <c:v>23</c:v>
                </c:pt>
                <c:pt idx="561">
                  <c:v>25</c:v>
                </c:pt>
                <c:pt idx="562">
                  <c:v>25</c:v>
                </c:pt>
                <c:pt idx="563">
                  <c:v>26</c:v>
                </c:pt>
                <c:pt idx="564">
                  <c:v>26</c:v>
                </c:pt>
                <c:pt idx="565">
                  <c:v>28</c:v>
                </c:pt>
                <c:pt idx="566">
                  <c:v>28</c:v>
                </c:pt>
                <c:pt idx="567">
                  <c:v>28</c:v>
                </c:pt>
                <c:pt idx="568">
                  <c:v>28</c:v>
                </c:pt>
                <c:pt idx="569">
                  <c:v>28</c:v>
                </c:pt>
                <c:pt idx="570">
                  <c:v>30</c:v>
                </c:pt>
                <c:pt idx="571">
                  <c:v>30</c:v>
                </c:pt>
                <c:pt idx="572">
                  <c:v>33</c:v>
                </c:pt>
                <c:pt idx="573">
                  <c:v>35</c:v>
                </c:pt>
                <c:pt idx="574">
                  <c:v>39</c:v>
                </c:pt>
                <c:pt idx="575">
                  <c:v>42</c:v>
                </c:pt>
                <c:pt idx="576">
                  <c:v>46</c:v>
                </c:pt>
                <c:pt idx="577">
                  <c:v>51</c:v>
                </c:pt>
                <c:pt idx="578">
                  <c:v>55</c:v>
                </c:pt>
                <c:pt idx="579">
                  <c:v>58</c:v>
                </c:pt>
                <c:pt idx="580">
                  <c:v>55</c:v>
                </c:pt>
                <c:pt idx="581">
                  <c:v>64</c:v>
                </c:pt>
                <c:pt idx="582">
                  <c:v>67</c:v>
                </c:pt>
                <c:pt idx="583">
                  <c:v>71</c:v>
                </c:pt>
                <c:pt idx="584">
                  <c:v>75</c:v>
                </c:pt>
                <c:pt idx="585">
                  <c:v>78</c:v>
                </c:pt>
                <c:pt idx="586">
                  <c:v>76</c:v>
                </c:pt>
                <c:pt idx="587">
                  <c:v>75</c:v>
                </c:pt>
                <c:pt idx="588">
                  <c:v>77</c:v>
                </c:pt>
                <c:pt idx="589">
                  <c:v>77</c:v>
                </c:pt>
                <c:pt idx="590">
                  <c:v>74</c:v>
                </c:pt>
                <c:pt idx="591">
                  <c:v>74</c:v>
                </c:pt>
                <c:pt idx="592">
                  <c:v>73</c:v>
                </c:pt>
                <c:pt idx="593">
                  <c:v>72</c:v>
                </c:pt>
                <c:pt idx="594">
                  <c:v>72</c:v>
                </c:pt>
                <c:pt idx="595">
                  <c:v>74</c:v>
                </c:pt>
                <c:pt idx="596">
                  <c:v>72</c:v>
                </c:pt>
                <c:pt idx="597">
                  <c:v>70</c:v>
                </c:pt>
                <c:pt idx="598">
                  <c:v>70</c:v>
                </c:pt>
                <c:pt idx="599">
                  <c:v>70</c:v>
                </c:pt>
                <c:pt idx="600">
                  <c:v>71</c:v>
                </c:pt>
                <c:pt idx="601">
                  <c:v>71</c:v>
                </c:pt>
                <c:pt idx="602">
                  <c:v>69</c:v>
                </c:pt>
                <c:pt idx="603">
                  <c:v>68</c:v>
                </c:pt>
                <c:pt idx="604">
                  <c:v>69</c:v>
                </c:pt>
                <c:pt idx="605">
                  <c:v>70</c:v>
                </c:pt>
                <c:pt idx="606">
                  <c:v>73</c:v>
                </c:pt>
                <c:pt idx="607">
                  <c:v>75</c:v>
                </c:pt>
                <c:pt idx="608">
                  <c:v>72</c:v>
                </c:pt>
                <c:pt idx="609">
                  <c:v>71</c:v>
                </c:pt>
                <c:pt idx="610">
                  <c:v>72</c:v>
                </c:pt>
                <c:pt idx="611">
                  <c:v>69</c:v>
                </c:pt>
                <c:pt idx="612">
                  <c:v>64</c:v>
                </c:pt>
                <c:pt idx="613">
                  <c:v>62</c:v>
                </c:pt>
                <c:pt idx="614">
                  <c:v>58</c:v>
                </c:pt>
                <c:pt idx="615">
                  <c:v>55</c:v>
                </c:pt>
                <c:pt idx="616">
                  <c:v>51</c:v>
                </c:pt>
                <c:pt idx="617">
                  <c:v>48</c:v>
                </c:pt>
                <c:pt idx="618">
                  <c:v>44</c:v>
                </c:pt>
                <c:pt idx="619">
                  <c:v>42</c:v>
                </c:pt>
                <c:pt idx="620">
                  <c:v>37</c:v>
                </c:pt>
                <c:pt idx="621">
                  <c:v>33</c:v>
                </c:pt>
                <c:pt idx="622">
                  <c:v>28</c:v>
                </c:pt>
                <c:pt idx="623">
                  <c:v>23</c:v>
                </c:pt>
                <c:pt idx="624">
                  <c:v>22</c:v>
                </c:pt>
                <c:pt idx="625">
                  <c:v>20</c:v>
                </c:pt>
                <c:pt idx="626">
                  <c:v>20</c:v>
                </c:pt>
                <c:pt idx="627">
                  <c:v>22</c:v>
                </c:pt>
                <c:pt idx="628">
                  <c:v>24</c:v>
                </c:pt>
                <c:pt idx="629">
                  <c:v>22</c:v>
                </c:pt>
                <c:pt idx="630">
                  <c:v>25</c:v>
                </c:pt>
                <c:pt idx="631">
                  <c:v>22</c:v>
                </c:pt>
                <c:pt idx="632">
                  <c:v>24</c:v>
                </c:pt>
                <c:pt idx="633">
                  <c:v>26</c:v>
                </c:pt>
                <c:pt idx="634">
                  <c:v>23</c:v>
                </c:pt>
                <c:pt idx="635">
                  <c:v>26</c:v>
                </c:pt>
                <c:pt idx="636">
                  <c:v>28</c:v>
                </c:pt>
                <c:pt idx="637">
                  <c:v>26</c:v>
                </c:pt>
                <c:pt idx="638">
                  <c:v>28</c:v>
                </c:pt>
                <c:pt idx="639">
                  <c:v>29</c:v>
                </c:pt>
                <c:pt idx="640">
                  <c:v>28</c:v>
                </c:pt>
                <c:pt idx="641">
                  <c:v>32</c:v>
                </c:pt>
                <c:pt idx="642">
                  <c:v>33</c:v>
                </c:pt>
                <c:pt idx="643">
                  <c:v>37</c:v>
                </c:pt>
                <c:pt idx="644">
                  <c:v>37</c:v>
                </c:pt>
                <c:pt idx="645">
                  <c:v>37</c:v>
                </c:pt>
                <c:pt idx="646">
                  <c:v>37</c:v>
                </c:pt>
                <c:pt idx="647">
                  <c:v>39</c:v>
                </c:pt>
                <c:pt idx="648">
                  <c:v>39</c:v>
                </c:pt>
                <c:pt idx="649">
                  <c:v>37</c:v>
                </c:pt>
                <c:pt idx="650">
                  <c:v>35</c:v>
                </c:pt>
                <c:pt idx="651">
                  <c:v>35</c:v>
                </c:pt>
                <c:pt idx="652">
                  <c:v>33</c:v>
                </c:pt>
                <c:pt idx="653">
                  <c:v>33</c:v>
                </c:pt>
                <c:pt idx="654">
                  <c:v>35</c:v>
                </c:pt>
                <c:pt idx="655">
                  <c:v>35</c:v>
                </c:pt>
                <c:pt idx="656">
                  <c:v>37</c:v>
                </c:pt>
                <c:pt idx="657">
                  <c:v>37</c:v>
                </c:pt>
                <c:pt idx="658">
                  <c:v>39</c:v>
                </c:pt>
                <c:pt idx="659">
                  <c:v>41</c:v>
                </c:pt>
                <c:pt idx="660">
                  <c:v>44</c:v>
                </c:pt>
                <c:pt idx="661">
                  <c:v>46</c:v>
                </c:pt>
                <c:pt idx="662">
                  <c:v>48</c:v>
                </c:pt>
                <c:pt idx="663">
                  <c:v>51</c:v>
                </c:pt>
                <c:pt idx="664">
                  <c:v>53</c:v>
                </c:pt>
                <c:pt idx="665">
                  <c:v>57</c:v>
                </c:pt>
                <c:pt idx="666">
                  <c:v>60</c:v>
                </c:pt>
                <c:pt idx="667">
                  <c:v>62</c:v>
                </c:pt>
                <c:pt idx="668">
                  <c:v>66</c:v>
                </c:pt>
                <c:pt idx="669">
                  <c:v>66</c:v>
                </c:pt>
                <c:pt idx="670">
                  <c:v>67</c:v>
                </c:pt>
                <c:pt idx="671">
                  <c:v>69</c:v>
                </c:pt>
                <c:pt idx="672">
                  <c:v>69</c:v>
                </c:pt>
                <c:pt idx="673">
                  <c:v>69</c:v>
                </c:pt>
                <c:pt idx="674">
                  <c:v>66</c:v>
                </c:pt>
                <c:pt idx="675">
                  <c:v>62</c:v>
                </c:pt>
                <c:pt idx="676">
                  <c:v>58</c:v>
                </c:pt>
                <c:pt idx="677">
                  <c:v>58</c:v>
                </c:pt>
                <c:pt idx="678">
                  <c:v>55</c:v>
                </c:pt>
                <c:pt idx="679">
                  <c:v>53</c:v>
                </c:pt>
                <c:pt idx="680">
                  <c:v>53</c:v>
                </c:pt>
                <c:pt idx="681">
                  <c:v>53</c:v>
                </c:pt>
                <c:pt idx="682">
                  <c:v>53</c:v>
                </c:pt>
                <c:pt idx="683">
                  <c:v>55</c:v>
                </c:pt>
                <c:pt idx="684">
                  <c:v>57</c:v>
                </c:pt>
                <c:pt idx="685">
                  <c:v>58</c:v>
                </c:pt>
                <c:pt idx="686">
                  <c:v>60</c:v>
                </c:pt>
                <c:pt idx="687">
                  <c:v>64</c:v>
                </c:pt>
                <c:pt idx="688">
                  <c:v>66</c:v>
                </c:pt>
                <c:pt idx="689">
                  <c:v>67</c:v>
                </c:pt>
                <c:pt idx="690">
                  <c:v>69</c:v>
                </c:pt>
                <c:pt idx="691">
                  <c:v>69</c:v>
                </c:pt>
                <c:pt idx="692">
                  <c:v>67</c:v>
                </c:pt>
                <c:pt idx="693">
                  <c:v>69</c:v>
                </c:pt>
                <c:pt idx="694">
                  <c:v>67</c:v>
                </c:pt>
                <c:pt idx="695">
                  <c:v>67</c:v>
                </c:pt>
                <c:pt idx="696">
                  <c:v>66</c:v>
                </c:pt>
                <c:pt idx="697">
                  <c:v>66</c:v>
                </c:pt>
                <c:pt idx="698">
                  <c:v>64</c:v>
                </c:pt>
                <c:pt idx="699">
                  <c:v>64</c:v>
                </c:pt>
                <c:pt idx="700">
                  <c:v>64</c:v>
                </c:pt>
                <c:pt idx="701">
                  <c:v>64</c:v>
                </c:pt>
                <c:pt idx="702">
                  <c:v>62</c:v>
                </c:pt>
                <c:pt idx="703">
                  <c:v>62</c:v>
                </c:pt>
                <c:pt idx="704">
                  <c:v>64</c:v>
                </c:pt>
                <c:pt idx="705">
                  <c:v>64</c:v>
                </c:pt>
                <c:pt idx="706">
                  <c:v>64</c:v>
                </c:pt>
                <c:pt idx="707">
                  <c:v>64</c:v>
                </c:pt>
                <c:pt idx="708">
                  <c:v>64</c:v>
                </c:pt>
                <c:pt idx="709">
                  <c:v>64</c:v>
                </c:pt>
                <c:pt idx="710">
                  <c:v>64</c:v>
                </c:pt>
                <c:pt idx="711">
                  <c:v>62</c:v>
                </c:pt>
                <c:pt idx="712">
                  <c:v>60</c:v>
                </c:pt>
                <c:pt idx="713">
                  <c:v>60</c:v>
                </c:pt>
                <c:pt idx="714">
                  <c:v>58</c:v>
                </c:pt>
                <c:pt idx="715">
                  <c:v>57</c:v>
                </c:pt>
                <c:pt idx="716">
                  <c:v>55</c:v>
                </c:pt>
                <c:pt idx="717">
                  <c:v>53</c:v>
                </c:pt>
                <c:pt idx="718">
                  <c:v>53</c:v>
                </c:pt>
                <c:pt idx="719">
                  <c:v>51</c:v>
                </c:pt>
                <c:pt idx="720">
                  <c:v>51</c:v>
                </c:pt>
                <c:pt idx="721">
                  <c:v>51</c:v>
                </c:pt>
                <c:pt idx="722">
                  <c:v>51</c:v>
                </c:pt>
                <c:pt idx="723">
                  <c:v>51</c:v>
                </c:pt>
                <c:pt idx="724">
                  <c:v>51</c:v>
                </c:pt>
                <c:pt idx="725">
                  <c:v>51</c:v>
                </c:pt>
                <c:pt idx="726">
                  <c:v>51</c:v>
                </c:pt>
                <c:pt idx="727">
                  <c:v>51</c:v>
                </c:pt>
                <c:pt idx="728">
                  <c:v>51</c:v>
                </c:pt>
                <c:pt idx="729">
                  <c:v>51</c:v>
                </c:pt>
                <c:pt idx="730">
                  <c:v>50</c:v>
                </c:pt>
                <c:pt idx="731">
                  <c:v>48</c:v>
                </c:pt>
                <c:pt idx="732">
                  <c:v>48</c:v>
                </c:pt>
                <c:pt idx="733">
                  <c:v>46</c:v>
                </c:pt>
                <c:pt idx="734">
                  <c:v>44</c:v>
                </c:pt>
                <c:pt idx="735">
                  <c:v>42</c:v>
                </c:pt>
                <c:pt idx="736">
                  <c:v>42</c:v>
                </c:pt>
                <c:pt idx="737">
                  <c:v>41</c:v>
                </c:pt>
                <c:pt idx="738">
                  <c:v>42</c:v>
                </c:pt>
                <c:pt idx="739">
                  <c:v>41</c:v>
                </c:pt>
                <c:pt idx="740">
                  <c:v>39</c:v>
                </c:pt>
                <c:pt idx="741">
                  <c:v>39</c:v>
                </c:pt>
                <c:pt idx="742">
                  <c:v>37</c:v>
                </c:pt>
                <c:pt idx="743">
                  <c:v>37</c:v>
                </c:pt>
                <c:pt idx="744">
                  <c:v>37</c:v>
                </c:pt>
                <c:pt idx="745">
                  <c:v>34</c:v>
                </c:pt>
                <c:pt idx="746">
                  <c:v>33</c:v>
                </c:pt>
                <c:pt idx="747">
                  <c:v>32</c:v>
                </c:pt>
                <c:pt idx="748">
                  <c:v>31</c:v>
                </c:pt>
                <c:pt idx="749">
                  <c:v>31</c:v>
                </c:pt>
                <c:pt idx="750">
                  <c:v>32</c:v>
                </c:pt>
                <c:pt idx="751">
                  <c:v>26</c:v>
                </c:pt>
                <c:pt idx="752">
                  <c:v>28</c:v>
                </c:pt>
                <c:pt idx="753">
                  <c:v>32</c:v>
                </c:pt>
                <c:pt idx="754">
                  <c:v>30</c:v>
                </c:pt>
                <c:pt idx="755">
                  <c:v>30</c:v>
                </c:pt>
                <c:pt idx="756">
                  <c:v>30</c:v>
                </c:pt>
                <c:pt idx="757">
                  <c:v>30</c:v>
                </c:pt>
                <c:pt idx="758">
                  <c:v>31</c:v>
                </c:pt>
                <c:pt idx="759">
                  <c:v>32</c:v>
                </c:pt>
                <c:pt idx="760">
                  <c:v>32</c:v>
                </c:pt>
                <c:pt idx="761">
                  <c:v>33</c:v>
                </c:pt>
                <c:pt idx="762">
                  <c:v>28</c:v>
                </c:pt>
                <c:pt idx="763">
                  <c:v>33</c:v>
                </c:pt>
                <c:pt idx="764">
                  <c:v>35</c:v>
                </c:pt>
                <c:pt idx="765">
                  <c:v>32</c:v>
                </c:pt>
                <c:pt idx="766">
                  <c:v>31</c:v>
                </c:pt>
                <c:pt idx="767">
                  <c:v>36</c:v>
                </c:pt>
                <c:pt idx="768">
                  <c:v>37</c:v>
                </c:pt>
                <c:pt idx="769">
                  <c:v>37</c:v>
                </c:pt>
                <c:pt idx="770">
                  <c:v>39</c:v>
                </c:pt>
                <c:pt idx="771">
                  <c:v>39</c:v>
                </c:pt>
                <c:pt idx="772">
                  <c:v>41</c:v>
                </c:pt>
                <c:pt idx="773">
                  <c:v>41</c:v>
                </c:pt>
                <c:pt idx="774">
                  <c:v>41</c:v>
                </c:pt>
                <c:pt idx="775">
                  <c:v>41</c:v>
                </c:pt>
                <c:pt idx="776">
                  <c:v>39</c:v>
                </c:pt>
                <c:pt idx="777">
                  <c:v>41</c:v>
                </c:pt>
                <c:pt idx="778">
                  <c:v>42</c:v>
                </c:pt>
                <c:pt idx="779">
                  <c:v>46</c:v>
                </c:pt>
                <c:pt idx="780">
                  <c:v>48</c:v>
                </c:pt>
                <c:pt idx="781">
                  <c:v>51</c:v>
                </c:pt>
                <c:pt idx="782">
                  <c:v>53</c:v>
                </c:pt>
                <c:pt idx="783">
                  <c:v>55</c:v>
                </c:pt>
                <c:pt idx="784">
                  <c:v>55</c:v>
                </c:pt>
                <c:pt idx="785">
                  <c:v>57</c:v>
                </c:pt>
                <c:pt idx="786">
                  <c:v>55</c:v>
                </c:pt>
                <c:pt idx="787">
                  <c:v>55</c:v>
                </c:pt>
                <c:pt idx="788">
                  <c:v>57</c:v>
                </c:pt>
                <c:pt idx="789">
                  <c:v>57</c:v>
                </c:pt>
                <c:pt idx="790">
                  <c:v>58</c:v>
                </c:pt>
                <c:pt idx="791">
                  <c:v>58</c:v>
                </c:pt>
                <c:pt idx="792">
                  <c:v>58</c:v>
                </c:pt>
                <c:pt idx="793">
                  <c:v>58</c:v>
                </c:pt>
                <c:pt idx="794">
                  <c:v>58</c:v>
                </c:pt>
                <c:pt idx="795">
                  <c:v>58</c:v>
                </c:pt>
                <c:pt idx="796">
                  <c:v>58</c:v>
                </c:pt>
                <c:pt idx="797">
                  <c:v>60</c:v>
                </c:pt>
                <c:pt idx="798">
                  <c:v>60</c:v>
                </c:pt>
                <c:pt idx="799">
                  <c:v>60</c:v>
                </c:pt>
                <c:pt idx="800">
                  <c:v>58</c:v>
                </c:pt>
                <c:pt idx="801">
                  <c:v>58</c:v>
                </c:pt>
                <c:pt idx="802">
                  <c:v>57</c:v>
                </c:pt>
                <c:pt idx="803">
                  <c:v>57</c:v>
                </c:pt>
                <c:pt idx="804">
                  <c:v>55</c:v>
                </c:pt>
                <c:pt idx="805">
                  <c:v>57</c:v>
                </c:pt>
                <c:pt idx="806">
                  <c:v>55</c:v>
                </c:pt>
                <c:pt idx="807">
                  <c:v>55</c:v>
                </c:pt>
                <c:pt idx="808">
                  <c:v>53</c:v>
                </c:pt>
                <c:pt idx="809">
                  <c:v>53</c:v>
                </c:pt>
                <c:pt idx="810">
                  <c:v>53</c:v>
                </c:pt>
                <c:pt idx="811">
                  <c:v>51</c:v>
                </c:pt>
                <c:pt idx="812">
                  <c:v>51</c:v>
                </c:pt>
                <c:pt idx="813">
                  <c:v>50</c:v>
                </c:pt>
                <c:pt idx="814">
                  <c:v>50</c:v>
                </c:pt>
                <c:pt idx="815">
                  <c:v>48</c:v>
                </c:pt>
                <c:pt idx="816">
                  <c:v>48</c:v>
                </c:pt>
                <c:pt idx="817">
                  <c:v>46</c:v>
                </c:pt>
                <c:pt idx="818">
                  <c:v>46</c:v>
                </c:pt>
                <c:pt idx="819">
                  <c:v>46</c:v>
                </c:pt>
                <c:pt idx="820">
                  <c:v>46</c:v>
                </c:pt>
                <c:pt idx="821">
                  <c:v>46</c:v>
                </c:pt>
                <c:pt idx="822">
                  <c:v>46</c:v>
                </c:pt>
                <c:pt idx="823">
                  <c:v>46</c:v>
                </c:pt>
                <c:pt idx="824">
                  <c:v>46</c:v>
                </c:pt>
                <c:pt idx="825">
                  <c:v>46</c:v>
                </c:pt>
                <c:pt idx="826">
                  <c:v>48</c:v>
                </c:pt>
                <c:pt idx="827">
                  <c:v>48</c:v>
                </c:pt>
                <c:pt idx="828">
                  <c:v>48</c:v>
                </c:pt>
                <c:pt idx="829">
                  <c:v>48</c:v>
                </c:pt>
                <c:pt idx="830">
                  <c:v>50</c:v>
                </c:pt>
                <c:pt idx="831">
                  <c:v>51</c:v>
                </c:pt>
                <c:pt idx="832">
                  <c:v>51</c:v>
                </c:pt>
                <c:pt idx="833">
                  <c:v>51</c:v>
                </c:pt>
                <c:pt idx="834">
                  <c:v>51</c:v>
                </c:pt>
                <c:pt idx="835">
                  <c:v>51</c:v>
                </c:pt>
                <c:pt idx="836">
                  <c:v>51</c:v>
                </c:pt>
                <c:pt idx="837">
                  <c:v>53</c:v>
                </c:pt>
                <c:pt idx="838">
                  <c:v>53</c:v>
                </c:pt>
                <c:pt idx="839">
                  <c:v>53</c:v>
                </c:pt>
                <c:pt idx="840">
                  <c:v>53</c:v>
                </c:pt>
                <c:pt idx="841">
                  <c:v>55</c:v>
                </c:pt>
                <c:pt idx="842">
                  <c:v>57</c:v>
                </c:pt>
                <c:pt idx="843">
                  <c:v>57</c:v>
                </c:pt>
                <c:pt idx="844">
                  <c:v>58</c:v>
                </c:pt>
                <c:pt idx="845">
                  <c:v>58</c:v>
                </c:pt>
                <c:pt idx="846">
                  <c:v>60</c:v>
                </c:pt>
                <c:pt idx="847">
                  <c:v>60</c:v>
                </c:pt>
                <c:pt idx="848">
                  <c:v>62</c:v>
                </c:pt>
                <c:pt idx="849">
                  <c:v>62</c:v>
                </c:pt>
                <c:pt idx="850">
                  <c:v>62</c:v>
                </c:pt>
                <c:pt idx="851">
                  <c:v>64</c:v>
                </c:pt>
                <c:pt idx="852">
                  <c:v>66</c:v>
                </c:pt>
                <c:pt idx="853">
                  <c:v>69</c:v>
                </c:pt>
                <c:pt idx="854">
                  <c:v>71</c:v>
                </c:pt>
                <c:pt idx="855">
                  <c:v>71</c:v>
                </c:pt>
                <c:pt idx="856">
                  <c:v>73</c:v>
                </c:pt>
                <c:pt idx="857">
                  <c:v>71</c:v>
                </c:pt>
                <c:pt idx="858">
                  <c:v>69</c:v>
                </c:pt>
                <c:pt idx="859">
                  <c:v>67</c:v>
                </c:pt>
                <c:pt idx="860">
                  <c:v>66</c:v>
                </c:pt>
                <c:pt idx="861">
                  <c:v>64</c:v>
                </c:pt>
                <c:pt idx="862">
                  <c:v>64</c:v>
                </c:pt>
                <c:pt idx="863">
                  <c:v>62</c:v>
                </c:pt>
                <c:pt idx="864">
                  <c:v>62</c:v>
                </c:pt>
                <c:pt idx="865">
                  <c:v>60</c:v>
                </c:pt>
                <c:pt idx="866">
                  <c:v>60</c:v>
                </c:pt>
                <c:pt idx="867">
                  <c:v>60</c:v>
                </c:pt>
                <c:pt idx="868">
                  <c:v>60</c:v>
                </c:pt>
                <c:pt idx="869">
                  <c:v>60</c:v>
                </c:pt>
                <c:pt idx="870">
                  <c:v>58</c:v>
                </c:pt>
                <c:pt idx="871">
                  <c:v>58</c:v>
                </c:pt>
                <c:pt idx="872">
                  <c:v>57</c:v>
                </c:pt>
                <c:pt idx="873">
                  <c:v>55</c:v>
                </c:pt>
                <c:pt idx="874">
                  <c:v>53</c:v>
                </c:pt>
                <c:pt idx="875">
                  <c:v>50</c:v>
                </c:pt>
                <c:pt idx="876">
                  <c:v>48</c:v>
                </c:pt>
                <c:pt idx="877">
                  <c:v>48</c:v>
                </c:pt>
                <c:pt idx="878">
                  <c:v>46</c:v>
                </c:pt>
                <c:pt idx="879">
                  <c:v>44</c:v>
                </c:pt>
                <c:pt idx="880">
                  <c:v>44</c:v>
                </c:pt>
                <c:pt idx="881">
                  <c:v>44</c:v>
                </c:pt>
                <c:pt idx="882">
                  <c:v>44</c:v>
                </c:pt>
                <c:pt idx="883">
                  <c:v>46</c:v>
                </c:pt>
                <c:pt idx="884">
                  <c:v>46</c:v>
                </c:pt>
                <c:pt idx="885">
                  <c:v>44</c:v>
                </c:pt>
                <c:pt idx="886">
                  <c:v>42</c:v>
                </c:pt>
                <c:pt idx="887">
                  <c:v>42</c:v>
                </c:pt>
                <c:pt idx="888">
                  <c:v>41</c:v>
                </c:pt>
                <c:pt idx="889">
                  <c:v>39</c:v>
                </c:pt>
                <c:pt idx="890">
                  <c:v>39</c:v>
                </c:pt>
                <c:pt idx="891">
                  <c:v>37</c:v>
                </c:pt>
                <c:pt idx="892">
                  <c:v>35</c:v>
                </c:pt>
                <c:pt idx="893">
                  <c:v>33</c:v>
                </c:pt>
                <c:pt idx="894">
                  <c:v>32</c:v>
                </c:pt>
                <c:pt idx="895">
                  <c:v>32</c:v>
                </c:pt>
                <c:pt idx="896">
                  <c:v>30</c:v>
                </c:pt>
                <c:pt idx="897">
                  <c:v>30</c:v>
                </c:pt>
                <c:pt idx="898">
                  <c:v>30</c:v>
                </c:pt>
                <c:pt idx="899">
                  <c:v>30</c:v>
                </c:pt>
                <c:pt idx="900">
                  <c:v>32</c:v>
                </c:pt>
                <c:pt idx="901">
                  <c:v>32</c:v>
                </c:pt>
                <c:pt idx="902">
                  <c:v>32</c:v>
                </c:pt>
                <c:pt idx="903">
                  <c:v>33</c:v>
                </c:pt>
                <c:pt idx="904">
                  <c:v>33</c:v>
                </c:pt>
                <c:pt idx="905">
                  <c:v>33</c:v>
                </c:pt>
                <c:pt idx="906">
                  <c:v>35</c:v>
                </c:pt>
                <c:pt idx="907">
                  <c:v>35</c:v>
                </c:pt>
                <c:pt idx="908">
                  <c:v>35</c:v>
                </c:pt>
                <c:pt idx="909">
                  <c:v>37</c:v>
                </c:pt>
                <c:pt idx="910">
                  <c:v>37</c:v>
                </c:pt>
                <c:pt idx="911">
                  <c:v>41</c:v>
                </c:pt>
                <c:pt idx="912">
                  <c:v>42</c:v>
                </c:pt>
                <c:pt idx="913">
                  <c:v>44</c:v>
                </c:pt>
                <c:pt idx="914">
                  <c:v>46</c:v>
                </c:pt>
                <c:pt idx="915">
                  <c:v>48</c:v>
                </c:pt>
                <c:pt idx="916">
                  <c:v>50</c:v>
                </c:pt>
                <c:pt idx="917">
                  <c:v>50</c:v>
                </c:pt>
                <c:pt idx="918">
                  <c:v>53</c:v>
                </c:pt>
                <c:pt idx="919">
                  <c:v>53</c:v>
                </c:pt>
                <c:pt idx="920">
                  <c:v>53</c:v>
                </c:pt>
                <c:pt idx="921">
                  <c:v>51</c:v>
                </c:pt>
                <c:pt idx="922">
                  <c:v>51</c:v>
                </c:pt>
                <c:pt idx="923">
                  <c:v>51</c:v>
                </c:pt>
                <c:pt idx="924">
                  <c:v>50</c:v>
                </c:pt>
                <c:pt idx="925">
                  <c:v>50</c:v>
                </c:pt>
                <c:pt idx="926">
                  <c:v>51</c:v>
                </c:pt>
                <c:pt idx="927">
                  <c:v>51</c:v>
                </c:pt>
                <c:pt idx="928">
                  <c:v>51</c:v>
                </c:pt>
                <c:pt idx="929">
                  <c:v>53</c:v>
                </c:pt>
                <c:pt idx="930">
                  <c:v>53</c:v>
                </c:pt>
                <c:pt idx="931">
                  <c:v>57</c:v>
                </c:pt>
                <c:pt idx="932">
                  <c:v>58</c:v>
                </c:pt>
                <c:pt idx="933">
                  <c:v>58</c:v>
                </c:pt>
                <c:pt idx="934">
                  <c:v>60</c:v>
                </c:pt>
                <c:pt idx="935">
                  <c:v>64</c:v>
                </c:pt>
                <c:pt idx="936">
                  <c:v>66</c:v>
                </c:pt>
                <c:pt idx="937">
                  <c:v>66</c:v>
                </c:pt>
                <c:pt idx="938">
                  <c:v>67</c:v>
                </c:pt>
                <c:pt idx="939">
                  <c:v>69</c:v>
                </c:pt>
                <c:pt idx="940">
                  <c:v>69</c:v>
                </c:pt>
                <c:pt idx="941">
                  <c:v>69</c:v>
                </c:pt>
                <c:pt idx="942">
                  <c:v>69</c:v>
                </c:pt>
                <c:pt idx="943">
                  <c:v>69</c:v>
                </c:pt>
                <c:pt idx="944">
                  <c:v>67</c:v>
                </c:pt>
                <c:pt idx="945">
                  <c:v>66</c:v>
                </c:pt>
                <c:pt idx="946">
                  <c:v>66</c:v>
                </c:pt>
                <c:pt idx="947">
                  <c:v>66</c:v>
                </c:pt>
                <c:pt idx="948">
                  <c:v>64</c:v>
                </c:pt>
                <c:pt idx="949">
                  <c:v>64</c:v>
                </c:pt>
                <c:pt idx="950">
                  <c:v>60</c:v>
                </c:pt>
                <c:pt idx="951">
                  <c:v>58</c:v>
                </c:pt>
                <c:pt idx="952">
                  <c:v>57</c:v>
                </c:pt>
                <c:pt idx="953">
                  <c:v>55</c:v>
                </c:pt>
                <c:pt idx="954">
                  <c:v>53</c:v>
                </c:pt>
                <c:pt idx="955">
                  <c:v>53</c:v>
                </c:pt>
                <c:pt idx="956">
                  <c:v>51</c:v>
                </c:pt>
                <c:pt idx="957">
                  <c:v>53</c:v>
                </c:pt>
                <c:pt idx="958">
                  <c:v>53</c:v>
                </c:pt>
                <c:pt idx="959">
                  <c:v>55</c:v>
                </c:pt>
                <c:pt idx="960">
                  <c:v>57</c:v>
                </c:pt>
                <c:pt idx="961">
                  <c:v>58</c:v>
                </c:pt>
                <c:pt idx="962">
                  <c:v>60</c:v>
                </c:pt>
                <c:pt idx="963">
                  <c:v>60</c:v>
                </c:pt>
                <c:pt idx="964">
                  <c:v>62</c:v>
                </c:pt>
                <c:pt idx="965">
                  <c:v>60</c:v>
                </c:pt>
                <c:pt idx="966">
                  <c:v>58</c:v>
                </c:pt>
                <c:pt idx="967">
                  <c:v>58</c:v>
                </c:pt>
                <c:pt idx="968">
                  <c:v>58</c:v>
                </c:pt>
                <c:pt idx="969">
                  <c:v>57</c:v>
                </c:pt>
                <c:pt idx="970">
                  <c:v>57</c:v>
                </c:pt>
                <c:pt idx="971">
                  <c:v>58</c:v>
                </c:pt>
                <c:pt idx="972">
                  <c:v>57</c:v>
                </c:pt>
                <c:pt idx="973">
                  <c:v>58</c:v>
                </c:pt>
                <c:pt idx="974">
                  <c:v>58</c:v>
                </c:pt>
                <c:pt idx="975">
                  <c:v>58</c:v>
                </c:pt>
                <c:pt idx="976">
                  <c:v>58</c:v>
                </c:pt>
                <c:pt idx="977">
                  <c:v>57</c:v>
                </c:pt>
                <c:pt idx="978">
                  <c:v>55</c:v>
                </c:pt>
                <c:pt idx="979">
                  <c:v>53</c:v>
                </c:pt>
                <c:pt idx="980">
                  <c:v>50</c:v>
                </c:pt>
                <c:pt idx="981">
                  <c:v>48</c:v>
                </c:pt>
                <c:pt idx="982">
                  <c:v>46</c:v>
                </c:pt>
                <c:pt idx="983">
                  <c:v>44</c:v>
                </c:pt>
                <c:pt idx="984">
                  <c:v>42</c:v>
                </c:pt>
                <c:pt idx="985">
                  <c:v>41</c:v>
                </c:pt>
                <c:pt idx="986">
                  <c:v>37</c:v>
                </c:pt>
                <c:pt idx="987">
                  <c:v>37</c:v>
                </c:pt>
                <c:pt idx="988">
                  <c:v>35</c:v>
                </c:pt>
                <c:pt idx="989">
                  <c:v>33</c:v>
                </c:pt>
                <c:pt idx="990">
                  <c:v>32</c:v>
                </c:pt>
                <c:pt idx="991">
                  <c:v>32</c:v>
                </c:pt>
                <c:pt idx="992">
                  <c:v>32</c:v>
                </c:pt>
                <c:pt idx="993">
                  <c:v>32</c:v>
                </c:pt>
                <c:pt idx="994">
                  <c:v>32</c:v>
                </c:pt>
                <c:pt idx="995">
                  <c:v>32</c:v>
                </c:pt>
                <c:pt idx="996">
                  <c:v>32</c:v>
                </c:pt>
                <c:pt idx="997">
                  <c:v>32</c:v>
                </c:pt>
                <c:pt idx="998">
                  <c:v>32</c:v>
                </c:pt>
                <c:pt idx="999">
                  <c:v>32</c:v>
                </c:pt>
                <c:pt idx="1000">
                  <c:v>32</c:v>
                </c:pt>
                <c:pt idx="1001">
                  <c:v>32</c:v>
                </c:pt>
                <c:pt idx="1002">
                  <c:v>30</c:v>
                </c:pt>
                <c:pt idx="1003">
                  <c:v>30</c:v>
                </c:pt>
                <c:pt idx="1004">
                  <c:v>30</c:v>
                </c:pt>
                <c:pt idx="1005">
                  <c:v>30</c:v>
                </c:pt>
                <c:pt idx="1006">
                  <c:v>30</c:v>
                </c:pt>
                <c:pt idx="1007">
                  <c:v>30</c:v>
                </c:pt>
                <c:pt idx="1008">
                  <c:v>30</c:v>
                </c:pt>
                <c:pt idx="1009">
                  <c:v>32</c:v>
                </c:pt>
                <c:pt idx="1010">
                  <c:v>32</c:v>
                </c:pt>
                <c:pt idx="1011">
                  <c:v>33</c:v>
                </c:pt>
                <c:pt idx="1012">
                  <c:v>33</c:v>
                </c:pt>
                <c:pt idx="1013">
                  <c:v>33</c:v>
                </c:pt>
                <c:pt idx="1014">
                  <c:v>35</c:v>
                </c:pt>
                <c:pt idx="1015">
                  <c:v>37</c:v>
                </c:pt>
                <c:pt idx="1016">
                  <c:v>37</c:v>
                </c:pt>
                <c:pt idx="1017">
                  <c:v>39</c:v>
                </c:pt>
                <c:pt idx="1018">
                  <c:v>41</c:v>
                </c:pt>
                <c:pt idx="1019">
                  <c:v>44</c:v>
                </c:pt>
                <c:pt idx="1020">
                  <c:v>46</c:v>
                </c:pt>
                <c:pt idx="1021">
                  <c:v>48</c:v>
                </c:pt>
                <c:pt idx="1022">
                  <c:v>50</c:v>
                </c:pt>
                <c:pt idx="1023">
                  <c:v>50</c:v>
                </c:pt>
                <c:pt idx="1024">
                  <c:v>51</c:v>
                </c:pt>
                <c:pt idx="1025">
                  <c:v>53</c:v>
                </c:pt>
                <c:pt idx="1026">
                  <c:v>55</c:v>
                </c:pt>
                <c:pt idx="1027">
                  <c:v>57</c:v>
                </c:pt>
                <c:pt idx="1028">
                  <c:v>58</c:v>
                </c:pt>
                <c:pt idx="1029">
                  <c:v>60</c:v>
                </c:pt>
                <c:pt idx="1030">
                  <c:v>62</c:v>
                </c:pt>
                <c:pt idx="1031">
                  <c:v>64</c:v>
                </c:pt>
                <c:pt idx="1032">
                  <c:v>66</c:v>
                </c:pt>
                <c:pt idx="1033">
                  <c:v>67</c:v>
                </c:pt>
                <c:pt idx="1034">
                  <c:v>69</c:v>
                </c:pt>
                <c:pt idx="1035">
                  <c:v>69</c:v>
                </c:pt>
                <c:pt idx="1036">
                  <c:v>69</c:v>
                </c:pt>
                <c:pt idx="1037">
                  <c:v>69</c:v>
                </c:pt>
                <c:pt idx="1038">
                  <c:v>69</c:v>
                </c:pt>
                <c:pt idx="1039">
                  <c:v>69</c:v>
                </c:pt>
                <c:pt idx="1040">
                  <c:v>69</c:v>
                </c:pt>
                <c:pt idx="1041">
                  <c:v>71</c:v>
                </c:pt>
                <c:pt idx="1042">
                  <c:v>71</c:v>
                </c:pt>
                <c:pt idx="1043">
                  <c:v>69</c:v>
                </c:pt>
                <c:pt idx="1044">
                  <c:v>69</c:v>
                </c:pt>
                <c:pt idx="1045">
                  <c:v>69</c:v>
                </c:pt>
                <c:pt idx="1046">
                  <c:v>69</c:v>
                </c:pt>
                <c:pt idx="1047">
                  <c:v>69</c:v>
                </c:pt>
                <c:pt idx="1048">
                  <c:v>67</c:v>
                </c:pt>
                <c:pt idx="1049">
                  <c:v>67</c:v>
                </c:pt>
                <c:pt idx="1050">
                  <c:v>67</c:v>
                </c:pt>
                <c:pt idx="1051">
                  <c:v>67</c:v>
                </c:pt>
                <c:pt idx="1052">
                  <c:v>66</c:v>
                </c:pt>
                <c:pt idx="1053">
                  <c:v>64</c:v>
                </c:pt>
                <c:pt idx="1054">
                  <c:v>62</c:v>
                </c:pt>
                <c:pt idx="1055">
                  <c:v>62</c:v>
                </c:pt>
                <c:pt idx="1056">
                  <c:v>62</c:v>
                </c:pt>
                <c:pt idx="1057">
                  <c:v>62</c:v>
                </c:pt>
                <c:pt idx="1058">
                  <c:v>62</c:v>
                </c:pt>
                <c:pt idx="1059">
                  <c:v>62</c:v>
                </c:pt>
                <c:pt idx="1060">
                  <c:v>60</c:v>
                </c:pt>
                <c:pt idx="1061">
                  <c:v>58</c:v>
                </c:pt>
                <c:pt idx="1062">
                  <c:v>58</c:v>
                </c:pt>
                <c:pt idx="1063">
                  <c:v>57</c:v>
                </c:pt>
                <c:pt idx="1064">
                  <c:v>57</c:v>
                </c:pt>
                <c:pt idx="1065">
                  <c:v>57</c:v>
                </c:pt>
                <c:pt idx="1066">
                  <c:v>55</c:v>
                </c:pt>
                <c:pt idx="1067">
                  <c:v>55</c:v>
                </c:pt>
                <c:pt idx="1068">
                  <c:v>53</c:v>
                </c:pt>
                <c:pt idx="1069">
                  <c:v>53</c:v>
                </c:pt>
                <c:pt idx="1070">
                  <c:v>50</c:v>
                </c:pt>
                <c:pt idx="1071">
                  <c:v>48</c:v>
                </c:pt>
                <c:pt idx="1072">
                  <c:v>46</c:v>
                </c:pt>
                <c:pt idx="1073">
                  <c:v>46</c:v>
                </c:pt>
                <c:pt idx="1074">
                  <c:v>46</c:v>
                </c:pt>
                <c:pt idx="1075">
                  <c:v>46</c:v>
                </c:pt>
                <c:pt idx="1076">
                  <c:v>44</c:v>
                </c:pt>
                <c:pt idx="1077">
                  <c:v>42</c:v>
                </c:pt>
                <c:pt idx="1078">
                  <c:v>42</c:v>
                </c:pt>
                <c:pt idx="1079">
                  <c:v>42</c:v>
                </c:pt>
                <c:pt idx="1080">
                  <c:v>41</c:v>
                </c:pt>
              </c:numCache>
            </c:numRef>
          </c:val>
          <c:smooth val="0"/>
          <c:extLst xmlns:c16r2="http://schemas.microsoft.com/office/drawing/2015/06/chart">
            <c:ext xmlns:c16="http://schemas.microsoft.com/office/drawing/2014/chart" uri="{C3380CC4-5D6E-409C-BE32-E72D297353CC}">
              <c16:uniqueId val="{00000001-7D7F-4EA6-A623-6B7640227F2D}"/>
            </c:ext>
          </c:extLst>
        </c:ser>
        <c:dLbls>
          <c:showLegendKey val="0"/>
          <c:showVal val="0"/>
          <c:showCatName val="0"/>
          <c:showSerName val="0"/>
          <c:showPercent val="0"/>
          <c:showBubbleSize val="0"/>
        </c:dLbls>
        <c:marker val="1"/>
        <c:smooth val="0"/>
        <c:axId val="184877984"/>
        <c:axId val="184877592"/>
      </c:lineChart>
      <c:catAx>
        <c:axId val="184876808"/>
        <c:scaling>
          <c:orientation val="minMax"/>
        </c:scaling>
        <c:delete val="1"/>
        <c:axPos val="b"/>
        <c:majorTickMark val="none"/>
        <c:minorTickMark val="none"/>
        <c:tickLblPos val="nextTo"/>
        <c:crossAx val="184877200"/>
        <c:crosses val="autoZero"/>
        <c:auto val="1"/>
        <c:lblAlgn val="ctr"/>
        <c:lblOffset val="100"/>
        <c:noMultiLvlLbl val="0"/>
      </c:catAx>
      <c:valAx>
        <c:axId val="18487720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ja-JP"/>
          </a:p>
        </c:txPr>
        <c:crossAx val="184876808"/>
        <c:crosses val="autoZero"/>
        <c:crossBetween val="between"/>
      </c:valAx>
      <c:valAx>
        <c:axId val="184877592"/>
        <c:scaling>
          <c:orientation val="minMax"/>
          <c:max val="100"/>
        </c:scaling>
        <c:delete val="1"/>
        <c:axPos val="r"/>
        <c:numFmt formatCode="General" sourceLinked="1"/>
        <c:majorTickMark val="out"/>
        <c:minorTickMark val="none"/>
        <c:tickLblPos val="nextTo"/>
        <c:crossAx val="184877984"/>
        <c:crosses val="max"/>
        <c:crossBetween val="between"/>
      </c:valAx>
      <c:catAx>
        <c:axId val="184877984"/>
        <c:scaling>
          <c:orientation val="minMax"/>
        </c:scaling>
        <c:delete val="1"/>
        <c:axPos val="b"/>
        <c:majorTickMark val="out"/>
        <c:minorTickMark val="none"/>
        <c:tickLblPos val="nextTo"/>
        <c:crossAx val="184877592"/>
        <c:crosses val="autoZero"/>
        <c:auto val="1"/>
        <c:lblAlgn val="ctr"/>
        <c:lblOffset val="100"/>
        <c:noMultiLvlLbl val="0"/>
      </c:catAx>
      <c:spPr>
        <a:noFill/>
        <a:ln>
          <a:noFill/>
        </a:ln>
        <a:effectLst/>
      </c:spPr>
    </c:plotArea>
    <c:plotVisOnly val="1"/>
    <c:dispBlanksAs val="gap"/>
    <c:showDLblsOverMax val="0"/>
  </c:chart>
  <c:spPr>
    <a:noFill/>
    <a:ln>
      <a:noFill/>
      <a:prstDash val="dashDot"/>
    </a:ln>
    <a:effectLst/>
  </c:spPr>
  <c:txPr>
    <a:bodyPr/>
    <a:lstStyle/>
    <a:p>
      <a:pPr>
        <a:defRPr/>
      </a:pPr>
      <a:endParaRPr lang="ja-JP"/>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99633341481301"/>
          <c:y val="0.11400490644288021"/>
          <c:w val="0.72590420958341506"/>
          <c:h val="0.7068445262897366"/>
        </c:manualLayout>
      </c:layout>
      <c:lineChart>
        <c:grouping val="standard"/>
        <c:varyColors val="0"/>
        <c:ser>
          <c:idx val="0"/>
          <c:order val="0"/>
          <c:tx>
            <c:strRef>
              <c:f>'50ms補正'!$G$86</c:f>
              <c:strCache>
                <c:ptCount val="1"/>
                <c:pt idx="0">
                  <c:v>左モータ</c:v>
                </c:pt>
              </c:strCache>
            </c:strRef>
          </c:tx>
          <c:spPr>
            <a:ln w="28575" cap="rnd">
              <a:solidFill>
                <a:schemeClr val="accent1"/>
              </a:solidFill>
              <a:round/>
            </a:ln>
            <a:effectLst/>
          </c:spPr>
          <c:marker>
            <c:symbol val="none"/>
          </c:marker>
          <c:val>
            <c:numRef>
              <c:f>'50ms補正'!$G$87:$G$146</c:f>
              <c:numCache>
                <c:formatCode>General</c:formatCode>
                <c:ptCount val="60"/>
                <c:pt idx="0">
                  <c:v>2</c:v>
                </c:pt>
                <c:pt idx="1">
                  <c:v>3</c:v>
                </c:pt>
                <c:pt idx="2">
                  <c:v>4</c:v>
                </c:pt>
                <c:pt idx="3">
                  <c:v>5</c:v>
                </c:pt>
                <c:pt idx="4">
                  <c:v>6</c:v>
                </c:pt>
                <c:pt idx="5">
                  <c:v>8</c:v>
                </c:pt>
                <c:pt idx="6">
                  <c:v>9</c:v>
                </c:pt>
                <c:pt idx="7">
                  <c:v>10</c:v>
                </c:pt>
                <c:pt idx="8">
                  <c:v>12</c:v>
                </c:pt>
                <c:pt idx="9">
                  <c:v>13</c:v>
                </c:pt>
                <c:pt idx="10">
                  <c:v>14</c:v>
                </c:pt>
                <c:pt idx="11">
                  <c:v>16</c:v>
                </c:pt>
                <c:pt idx="12">
                  <c:v>16</c:v>
                </c:pt>
                <c:pt idx="13">
                  <c:v>18</c:v>
                </c:pt>
                <c:pt idx="14">
                  <c:v>19</c:v>
                </c:pt>
                <c:pt idx="15">
                  <c:v>21</c:v>
                </c:pt>
                <c:pt idx="16">
                  <c:v>22</c:v>
                </c:pt>
                <c:pt idx="17">
                  <c:v>23</c:v>
                </c:pt>
                <c:pt idx="18">
                  <c:v>24</c:v>
                </c:pt>
                <c:pt idx="19">
                  <c:v>26</c:v>
                </c:pt>
                <c:pt idx="20">
                  <c:v>26</c:v>
                </c:pt>
                <c:pt idx="21">
                  <c:v>28</c:v>
                </c:pt>
                <c:pt idx="22">
                  <c:v>29</c:v>
                </c:pt>
                <c:pt idx="23">
                  <c:v>30</c:v>
                </c:pt>
                <c:pt idx="24">
                  <c:v>32</c:v>
                </c:pt>
                <c:pt idx="25">
                  <c:v>33</c:v>
                </c:pt>
                <c:pt idx="26">
                  <c:v>34</c:v>
                </c:pt>
                <c:pt idx="27">
                  <c:v>36</c:v>
                </c:pt>
                <c:pt idx="28">
                  <c:v>37</c:v>
                </c:pt>
                <c:pt idx="29">
                  <c:v>38</c:v>
                </c:pt>
                <c:pt idx="30">
                  <c:v>39</c:v>
                </c:pt>
                <c:pt idx="31">
                  <c:v>40</c:v>
                </c:pt>
                <c:pt idx="32">
                  <c:v>42</c:v>
                </c:pt>
                <c:pt idx="33">
                  <c:v>43</c:v>
                </c:pt>
                <c:pt idx="34">
                  <c:v>44</c:v>
                </c:pt>
                <c:pt idx="35">
                  <c:v>45</c:v>
                </c:pt>
                <c:pt idx="36">
                  <c:v>46</c:v>
                </c:pt>
                <c:pt idx="37">
                  <c:v>48</c:v>
                </c:pt>
                <c:pt idx="38">
                  <c:v>49</c:v>
                </c:pt>
                <c:pt idx="39">
                  <c:v>50</c:v>
                </c:pt>
                <c:pt idx="40">
                  <c:v>51</c:v>
                </c:pt>
                <c:pt idx="41">
                  <c:v>52</c:v>
                </c:pt>
                <c:pt idx="42">
                  <c:v>53</c:v>
                </c:pt>
                <c:pt idx="43">
                  <c:v>55</c:v>
                </c:pt>
                <c:pt idx="44">
                  <c:v>56</c:v>
                </c:pt>
                <c:pt idx="45">
                  <c:v>57</c:v>
                </c:pt>
                <c:pt idx="46">
                  <c:v>58</c:v>
                </c:pt>
                <c:pt idx="47">
                  <c:v>60</c:v>
                </c:pt>
                <c:pt idx="48">
                  <c:v>60</c:v>
                </c:pt>
                <c:pt idx="49">
                  <c:v>62</c:v>
                </c:pt>
                <c:pt idx="50">
                  <c:v>62</c:v>
                </c:pt>
                <c:pt idx="51">
                  <c:v>64</c:v>
                </c:pt>
                <c:pt idx="52">
                  <c:v>65</c:v>
                </c:pt>
                <c:pt idx="53">
                  <c:v>66</c:v>
                </c:pt>
                <c:pt idx="54">
                  <c:v>67</c:v>
                </c:pt>
                <c:pt idx="55">
                  <c:v>68</c:v>
                </c:pt>
                <c:pt idx="56">
                  <c:v>69</c:v>
                </c:pt>
                <c:pt idx="57">
                  <c:v>71</c:v>
                </c:pt>
                <c:pt idx="58">
                  <c:v>72</c:v>
                </c:pt>
                <c:pt idx="59">
                  <c:v>73</c:v>
                </c:pt>
              </c:numCache>
            </c:numRef>
          </c:val>
          <c:smooth val="0"/>
          <c:extLst xmlns:c16r2="http://schemas.microsoft.com/office/drawing/2015/06/chart">
            <c:ext xmlns:c16="http://schemas.microsoft.com/office/drawing/2014/chart" uri="{C3380CC4-5D6E-409C-BE32-E72D297353CC}">
              <c16:uniqueId val="{00000000-00A3-4C77-AB51-BB3C4BA9F04A}"/>
            </c:ext>
          </c:extLst>
        </c:ser>
        <c:ser>
          <c:idx val="1"/>
          <c:order val="1"/>
          <c:tx>
            <c:strRef>
              <c:f>'50ms補正'!$H$86</c:f>
              <c:strCache>
                <c:ptCount val="1"/>
                <c:pt idx="0">
                  <c:v>右モータ</c:v>
                </c:pt>
              </c:strCache>
            </c:strRef>
          </c:tx>
          <c:spPr>
            <a:ln w="28575" cap="rnd">
              <a:solidFill>
                <a:schemeClr val="accent2"/>
              </a:solidFill>
              <a:round/>
            </a:ln>
            <a:effectLst/>
          </c:spPr>
          <c:marker>
            <c:symbol val="none"/>
          </c:marker>
          <c:val>
            <c:numRef>
              <c:f>'50ms補正'!$H$87:$H$146</c:f>
              <c:numCache>
                <c:formatCode>General</c:formatCode>
                <c:ptCount val="60"/>
                <c:pt idx="0">
                  <c:v>1</c:v>
                </c:pt>
                <c:pt idx="1">
                  <c:v>2</c:v>
                </c:pt>
                <c:pt idx="2">
                  <c:v>3</c:v>
                </c:pt>
                <c:pt idx="3">
                  <c:v>5</c:v>
                </c:pt>
                <c:pt idx="4">
                  <c:v>5</c:v>
                </c:pt>
                <c:pt idx="5">
                  <c:v>7</c:v>
                </c:pt>
                <c:pt idx="6">
                  <c:v>8</c:v>
                </c:pt>
                <c:pt idx="7">
                  <c:v>9</c:v>
                </c:pt>
                <c:pt idx="8">
                  <c:v>10</c:v>
                </c:pt>
                <c:pt idx="9">
                  <c:v>11</c:v>
                </c:pt>
                <c:pt idx="10">
                  <c:v>13</c:v>
                </c:pt>
                <c:pt idx="11">
                  <c:v>14</c:v>
                </c:pt>
                <c:pt idx="12">
                  <c:v>15</c:v>
                </c:pt>
                <c:pt idx="13">
                  <c:v>16</c:v>
                </c:pt>
                <c:pt idx="14">
                  <c:v>17</c:v>
                </c:pt>
                <c:pt idx="15">
                  <c:v>19</c:v>
                </c:pt>
                <c:pt idx="16">
                  <c:v>20</c:v>
                </c:pt>
                <c:pt idx="17">
                  <c:v>21</c:v>
                </c:pt>
                <c:pt idx="18">
                  <c:v>22</c:v>
                </c:pt>
                <c:pt idx="19">
                  <c:v>24</c:v>
                </c:pt>
                <c:pt idx="20">
                  <c:v>25</c:v>
                </c:pt>
                <c:pt idx="21">
                  <c:v>26</c:v>
                </c:pt>
                <c:pt idx="22">
                  <c:v>27</c:v>
                </c:pt>
                <c:pt idx="23">
                  <c:v>29</c:v>
                </c:pt>
                <c:pt idx="24">
                  <c:v>30</c:v>
                </c:pt>
                <c:pt idx="25">
                  <c:v>31</c:v>
                </c:pt>
                <c:pt idx="26">
                  <c:v>32</c:v>
                </c:pt>
                <c:pt idx="27">
                  <c:v>34</c:v>
                </c:pt>
                <c:pt idx="28">
                  <c:v>35</c:v>
                </c:pt>
                <c:pt idx="29">
                  <c:v>36</c:v>
                </c:pt>
                <c:pt idx="30">
                  <c:v>37</c:v>
                </c:pt>
                <c:pt idx="31">
                  <c:v>39</c:v>
                </c:pt>
                <c:pt idx="32">
                  <c:v>40</c:v>
                </c:pt>
                <c:pt idx="33">
                  <c:v>41</c:v>
                </c:pt>
                <c:pt idx="34">
                  <c:v>43</c:v>
                </c:pt>
                <c:pt idx="35">
                  <c:v>44</c:v>
                </c:pt>
                <c:pt idx="36">
                  <c:v>45</c:v>
                </c:pt>
                <c:pt idx="37">
                  <c:v>47</c:v>
                </c:pt>
                <c:pt idx="38">
                  <c:v>47</c:v>
                </c:pt>
                <c:pt idx="39">
                  <c:v>49</c:v>
                </c:pt>
                <c:pt idx="40">
                  <c:v>50</c:v>
                </c:pt>
                <c:pt idx="41">
                  <c:v>51</c:v>
                </c:pt>
                <c:pt idx="42">
                  <c:v>53</c:v>
                </c:pt>
                <c:pt idx="43">
                  <c:v>54</c:v>
                </c:pt>
                <c:pt idx="44">
                  <c:v>55</c:v>
                </c:pt>
                <c:pt idx="45">
                  <c:v>57</c:v>
                </c:pt>
                <c:pt idx="46">
                  <c:v>57</c:v>
                </c:pt>
                <c:pt idx="47">
                  <c:v>59</c:v>
                </c:pt>
                <c:pt idx="48">
                  <c:v>60</c:v>
                </c:pt>
                <c:pt idx="49">
                  <c:v>61</c:v>
                </c:pt>
                <c:pt idx="50">
                  <c:v>63</c:v>
                </c:pt>
                <c:pt idx="51">
                  <c:v>64</c:v>
                </c:pt>
                <c:pt idx="52">
                  <c:v>65</c:v>
                </c:pt>
                <c:pt idx="53">
                  <c:v>67</c:v>
                </c:pt>
                <c:pt idx="54">
                  <c:v>67</c:v>
                </c:pt>
                <c:pt idx="55">
                  <c:v>69</c:v>
                </c:pt>
                <c:pt idx="56">
                  <c:v>70</c:v>
                </c:pt>
                <c:pt idx="57">
                  <c:v>71</c:v>
                </c:pt>
                <c:pt idx="58">
                  <c:v>73</c:v>
                </c:pt>
                <c:pt idx="59">
                  <c:v>74</c:v>
                </c:pt>
              </c:numCache>
            </c:numRef>
          </c:val>
          <c:smooth val="0"/>
          <c:extLst xmlns:c16r2="http://schemas.microsoft.com/office/drawing/2015/06/chart">
            <c:ext xmlns:c16="http://schemas.microsoft.com/office/drawing/2014/chart" uri="{C3380CC4-5D6E-409C-BE32-E72D297353CC}">
              <c16:uniqueId val="{00000001-00A3-4C77-AB51-BB3C4BA9F04A}"/>
            </c:ext>
          </c:extLst>
        </c:ser>
        <c:dLbls>
          <c:showLegendKey val="0"/>
          <c:showVal val="0"/>
          <c:showCatName val="0"/>
          <c:showSerName val="0"/>
          <c:showPercent val="0"/>
          <c:showBubbleSize val="0"/>
        </c:dLbls>
        <c:smooth val="0"/>
        <c:axId val="184878768"/>
        <c:axId val="184879160"/>
      </c:lineChart>
      <c:catAx>
        <c:axId val="184878768"/>
        <c:scaling>
          <c:orientation val="minMax"/>
        </c:scaling>
        <c:delete val="1"/>
        <c:axPos val="b"/>
        <c:majorTickMark val="none"/>
        <c:minorTickMark val="none"/>
        <c:tickLblPos val="nextTo"/>
        <c:crossAx val="184879160"/>
        <c:crosses val="autoZero"/>
        <c:auto val="1"/>
        <c:lblAlgn val="ctr"/>
        <c:lblOffset val="100"/>
        <c:noMultiLvlLbl val="0"/>
      </c:catAx>
      <c:valAx>
        <c:axId val="184879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ja-JP"/>
          </a:p>
        </c:txPr>
        <c:crossAx val="184878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モータ補正!$G$98</c:f>
              <c:strCache>
                <c:ptCount val="1"/>
                <c:pt idx="0">
                  <c:v>左モータ</c:v>
                </c:pt>
              </c:strCache>
            </c:strRef>
          </c:tx>
          <c:spPr>
            <a:ln w="28575" cap="rnd">
              <a:solidFill>
                <a:schemeClr val="accent1"/>
              </a:solidFill>
              <a:round/>
            </a:ln>
            <a:effectLst/>
          </c:spPr>
          <c:marker>
            <c:symbol val="none"/>
          </c:marker>
          <c:val>
            <c:numRef>
              <c:f>モータ補正!$G$99:$G$158</c:f>
              <c:numCache>
                <c:formatCode>General</c:formatCode>
                <c:ptCount val="60"/>
                <c:pt idx="0">
                  <c:v>2</c:v>
                </c:pt>
                <c:pt idx="1">
                  <c:v>3</c:v>
                </c:pt>
                <c:pt idx="2">
                  <c:v>4</c:v>
                </c:pt>
                <c:pt idx="3">
                  <c:v>6</c:v>
                </c:pt>
                <c:pt idx="4">
                  <c:v>7</c:v>
                </c:pt>
                <c:pt idx="5">
                  <c:v>8</c:v>
                </c:pt>
                <c:pt idx="6">
                  <c:v>9</c:v>
                </c:pt>
                <c:pt idx="7">
                  <c:v>11</c:v>
                </c:pt>
                <c:pt idx="8">
                  <c:v>12</c:v>
                </c:pt>
                <c:pt idx="9">
                  <c:v>13</c:v>
                </c:pt>
                <c:pt idx="10">
                  <c:v>14</c:v>
                </c:pt>
                <c:pt idx="11">
                  <c:v>16</c:v>
                </c:pt>
                <c:pt idx="12">
                  <c:v>17</c:v>
                </c:pt>
                <c:pt idx="13">
                  <c:v>18</c:v>
                </c:pt>
                <c:pt idx="14">
                  <c:v>19</c:v>
                </c:pt>
                <c:pt idx="15">
                  <c:v>21</c:v>
                </c:pt>
                <c:pt idx="16">
                  <c:v>22</c:v>
                </c:pt>
                <c:pt idx="17">
                  <c:v>23</c:v>
                </c:pt>
                <c:pt idx="18">
                  <c:v>24</c:v>
                </c:pt>
                <c:pt idx="19">
                  <c:v>26</c:v>
                </c:pt>
                <c:pt idx="20">
                  <c:v>27</c:v>
                </c:pt>
                <c:pt idx="21">
                  <c:v>28</c:v>
                </c:pt>
                <c:pt idx="22">
                  <c:v>29</c:v>
                </c:pt>
                <c:pt idx="23">
                  <c:v>31</c:v>
                </c:pt>
                <c:pt idx="24">
                  <c:v>32</c:v>
                </c:pt>
                <c:pt idx="25">
                  <c:v>33</c:v>
                </c:pt>
                <c:pt idx="26">
                  <c:v>34</c:v>
                </c:pt>
                <c:pt idx="27">
                  <c:v>36</c:v>
                </c:pt>
                <c:pt idx="28">
                  <c:v>37</c:v>
                </c:pt>
                <c:pt idx="29">
                  <c:v>38</c:v>
                </c:pt>
                <c:pt idx="30">
                  <c:v>39</c:v>
                </c:pt>
                <c:pt idx="31">
                  <c:v>41</c:v>
                </c:pt>
                <c:pt idx="32">
                  <c:v>42</c:v>
                </c:pt>
                <c:pt idx="33">
                  <c:v>43</c:v>
                </c:pt>
                <c:pt idx="34">
                  <c:v>44</c:v>
                </c:pt>
                <c:pt idx="35">
                  <c:v>46</c:v>
                </c:pt>
                <c:pt idx="36">
                  <c:v>46</c:v>
                </c:pt>
                <c:pt idx="37">
                  <c:v>48</c:v>
                </c:pt>
                <c:pt idx="38">
                  <c:v>49</c:v>
                </c:pt>
                <c:pt idx="39">
                  <c:v>50</c:v>
                </c:pt>
                <c:pt idx="40">
                  <c:v>51</c:v>
                </c:pt>
                <c:pt idx="41">
                  <c:v>52</c:v>
                </c:pt>
                <c:pt idx="42">
                  <c:v>53</c:v>
                </c:pt>
                <c:pt idx="43">
                  <c:v>55</c:v>
                </c:pt>
                <c:pt idx="44">
                  <c:v>56</c:v>
                </c:pt>
                <c:pt idx="45">
                  <c:v>57</c:v>
                </c:pt>
                <c:pt idx="46">
                  <c:v>58</c:v>
                </c:pt>
                <c:pt idx="47">
                  <c:v>59</c:v>
                </c:pt>
                <c:pt idx="48">
                  <c:v>60</c:v>
                </c:pt>
                <c:pt idx="49">
                  <c:v>61</c:v>
                </c:pt>
                <c:pt idx="50">
                  <c:v>62</c:v>
                </c:pt>
                <c:pt idx="51">
                  <c:v>63</c:v>
                </c:pt>
                <c:pt idx="52">
                  <c:v>64</c:v>
                </c:pt>
                <c:pt idx="53">
                  <c:v>65</c:v>
                </c:pt>
                <c:pt idx="54">
                  <c:v>66</c:v>
                </c:pt>
                <c:pt idx="55">
                  <c:v>68</c:v>
                </c:pt>
                <c:pt idx="56">
                  <c:v>68</c:v>
                </c:pt>
                <c:pt idx="57">
                  <c:v>70</c:v>
                </c:pt>
                <c:pt idx="58">
                  <c:v>70</c:v>
                </c:pt>
                <c:pt idx="59">
                  <c:v>72</c:v>
                </c:pt>
              </c:numCache>
            </c:numRef>
          </c:val>
          <c:smooth val="0"/>
          <c:extLst xmlns:c16r2="http://schemas.microsoft.com/office/drawing/2015/06/chart">
            <c:ext xmlns:c16="http://schemas.microsoft.com/office/drawing/2014/chart" uri="{C3380CC4-5D6E-409C-BE32-E72D297353CC}">
              <c16:uniqueId val="{00000000-3020-41EB-A91E-D1BBF035F4F1}"/>
            </c:ext>
          </c:extLst>
        </c:ser>
        <c:ser>
          <c:idx val="1"/>
          <c:order val="1"/>
          <c:tx>
            <c:strRef>
              <c:f>モータ補正!$H$98</c:f>
              <c:strCache>
                <c:ptCount val="1"/>
                <c:pt idx="0">
                  <c:v>右モータ</c:v>
                </c:pt>
              </c:strCache>
            </c:strRef>
          </c:tx>
          <c:spPr>
            <a:ln w="28575" cap="rnd">
              <a:solidFill>
                <a:schemeClr val="accent2"/>
              </a:solidFill>
              <a:round/>
            </a:ln>
            <a:effectLst/>
          </c:spPr>
          <c:marker>
            <c:symbol val="none"/>
          </c:marker>
          <c:val>
            <c:numRef>
              <c:f>モータ補正!$H$99:$H$158</c:f>
              <c:numCache>
                <c:formatCode>General</c:formatCode>
                <c:ptCount val="60"/>
                <c:pt idx="0">
                  <c:v>1</c:v>
                </c:pt>
                <c:pt idx="1">
                  <c:v>3</c:v>
                </c:pt>
                <c:pt idx="2">
                  <c:v>4</c:v>
                </c:pt>
                <c:pt idx="3">
                  <c:v>5</c:v>
                </c:pt>
                <c:pt idx="4">
                  <c:v>6</c:v>
                </c:pt>
                <c:pt idx="5">
                  <c:v>8</c:v>
                </c:pt>
                <c:pt idx="6">
                  <c:v>8</c:v>
                </c:pt>
                <c:pt idx="7">
                  <c:v>10</c:v>
                </c:pt>
                <c:pt idx="8">
                  <c:v>11</c:v>
                </c:pt>
                <c:pt idx="9">
                  <c:v>12</c:v>
                </c:pt>
                <c:pt idx="10">
                  <c:v>13</c:v>
                </c:pt>
                <c:pt idx="11">
                  <c:v>14</c:v>
                </c:pt>
                <c:pt idx="12">
                  <c:v>16</c:v>
                </c:pt>
                <c:pt idx="13">
                  <c:v>17</c:v>
                </c:pt>
                <c:pt idx="14">
                  <c:v>18</c:v>
                </c:pt>
                <c:pt idx="15">
                  <c:v>19</c:v>
                </c:pt>
                <c:pt idx="16">
                  <c:v>20</c:v>
                </c:pt>
                <c:pt idx="17">
                  <c:v>22</c:v>
                </c:pt>
                <c:pt idx="18">
                  <c:v>22</c:v>
                </c:pt>
                <c:pt idx="19">
                  <c:v>24</c:v>
                </c:pt>
                <c:pt idx="20">
                  <c:v>25</c:v>
                </c:pt>
                <c:pt idx="21">
                  <c:v>26</c:v>
                </c:pt>
                <c:pt idx="22">
                  <c:v>27</c:v>
                </c:pt>
                <c:pt idx="23">
                  <c:v>28</c:v>
                </c:pt>
                <c:pt idx="24">
                  <c:v>29</c:v>
                </c:pt>
                <c:pt idx="25">
                  <c:v>30</c:v>
                </c:pt>
                <c:pt idx="26">
                  <c:v>32</c:v>
                </c:pt>
                <c:pt idx="27">
                  <c:v>33</c:v>
                </c:pt>
                <c:pt idx="28">
                  <c:v>34</c:v>
                </c:pt>
                <c:pt idx="29">
                  <c:v>35</c:v>
                </c:pt>
                <c:pt idx="30">
                  <c:v>36</c:v>
                </c:pt>
                <c:pt idx="31">
                  <c:v>37</c:v>
                </c:pt>
                <c:pt idx="32">
                  <c:v>38</c:v>
                </c:pt>
                <c:pt idx="33">
                  <c:v>40</c:v>
                </c:pt>
                <c:pt idx="34">
                  <c:v>40</c:v>
                </c:pt>
                <c:pt idx="35">
                  <c:v>42</c:v>
                </c:pt>
                <c:pt idx="36">
                  <c:v>42</c:v>
                </c:pt>
                <c:pt idx="37">
                  <c:v>44</c:v>
                </c:pt>
                <c:pt idx="38">
                  <c:v>44</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numCache>
            </c:numRef>
          </c:val>
          <c:smooth val="0"/>
          <c:extLst xmlns:c16r2="http://schemas.microsoft.com/office/drawing/2015/06/chart">
            <c:ext xmlns:c16="http://schemas.microsoft.com/office/drawing/2014/chart" uri="{C3380CC4-5D6E-409C-BE32-E72D297353CC}">
              <c16:uniqueId val="{00000001-3020-41EB-A91E-D1BBF035F4F1}"/>
            </c:ext>
          </c:extLst>
        </c:ser>
        <c:dLbls>
          <c:showLegendKey val="0"/>
          <c:showVal val="0"/>
          <c:showCatName val="0"/>
          <c:showSerName val="0"/>
          <c:showPercent val="0"/>
          <c:showBubbleSize val="0"/>
        </c:dLbls>
        <c:smooth val="0"/>
        <c:axId val="184879944"/>
        <c:axId val="245500856"/>
      </c:lineChart>
      <c:catAx>
        <c:axId val="184879944"/>
        <c:scaling>
          <c:orientation val="minMax"/>
        </c:scaling>
        <c:delete val="1"/>
        <c:axPos val="b"/>
        <c:majorTickMark val="none"/>
        <c:minorTickMark val="none"/>
        <c:tickLblPos val="nextTo"/>
        <c:crossAx val="245500856"/>
        <c:crosses val="autoZero"/>
        <c:auto val="1"/>
        <c:lblAlgn val="ctr"/>
        <c:lblOffset val="100"/>
        <c:noMultiLvlLbl val="0"/>
      </c:catAx>
      <c:valAx>
        <c:axId val="245500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ja-JP"/>
          </a:p>
        </c:txPr>
        <c:crossAx val="184879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0.60326</cdr:x>
      <cdr:y>0.26477</cdr:y>
    </cdr:from>
    <cdr:to>
      <cdr:x>0.96578</cdr:x>
      <cdr:y>0.74136</cdr:y>
    </cdr:to>
    <cdr:sp macro="" textlink="">
      <cdr:nvSpPr>
        <cdr:cNvPr id="2" name="円/楕円 1"/>
        <cdr:cNvSpPr/>
      </cdr:nvSpPr>
      <cdr:spPr>
        <a:xfrm xmlns:a="http://schemas.openxmlformats.org/drawingml/2006/main">
          <a:off x="1260111" y="184305"/>
          <a:ext cx="757230" cy="331751"/>
        </a:xfrm>
        <a:prstGeom xmlns:a="http://schemas.openxmlformats.org/drawingml/2006/main" prst="ellipse">
          <a:avLst/>
        </a:prstGeom>
        <a:noFill xmlns:a="http://schemas.openxmlformats.org/drawingml/2006/main"/>
        <a:ln xmlns:a="http://schemas.openxmlformats.org/drawingml/2006/main" w="19050">
          <a:solidFill>
            <a:srgbClr val="A90745"/>
          </a:solidFill>
          <a:prstDash val="solid"/>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xmlns:a="http://schemas.openxmlformats.org/drawingml/2006/main">
          <a:pPr algn="ctr"/>
          <a:endParaRPr kumimoji="1" lang="ja-JP" alt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A59DA592-5F88-E54B-954E-C3C136F3960C}"/>
              </a:ext>
            </a:extLst>
          </p:cNvPr>
          <p:cNvSpPr>
            <a:spLocks noGrp="1" noChangeArrowheads="1"/>
          </p:cNvSpPr>
          <p:nvPr>
            <p:ph type="hdr" sz="quarter"/>
          </p:nvPr>
        </p:nvSpPr>
        <p:spPr bwMode="auto">
          <a:xfrm>
            <a:off x="2" y="1"/>
            <a:ext cx="4301691" cy="718084"/>
          </a:xfrm>
          <a:prstGeom prst="rect">
            <a:avLst/>
          </a:prstGeom>
          <a:noFill/>
          <a:ln w="9525">
            <a:noFill/>
            <a:miter lim="800000"/>
            <a:headEnd/>
            <a:tailEnd/>
          </a:ln>
          <a:effectLst/>
        </p:spPr>
        <p:txBody>
          <a:bodyPr vert="horz" wrap="square" lIns="133888" tIns="66945" rIns="133888" bIns="66945" numCol="1" anchor="t" anchorCtr="0" compatLnSpc="1">
            <a:prstTxWarp prst="textNoShape">
              <a:avLst/>
            </a:prstTxWarp>
          </a:bodyPr>
          <a:lstStyle>
            <a:lvl1pPr defTabSz="1338540">
              <a:defRPr sz="1700">
                <a:ea typeface="ＭＳ Ｐゴシック" pitchFamily="50" charset="-128"/>
              </a:defRPr>
            </a:lvl1pPr>
          </a:lstStyle>
          <a:p>
            <a:pPr>
              <a:defRPr/>
            </a:pPr>
            <a:endParaRPr lang="en-US" altLang="ja-JP"/>
          </a:p>
        </p:txBody>
      </p:sp>
      <p:sp>
        <p:nvSpPr>
          <p:cNvPr id="5123" name="Rectangle 3">
            <a:extLst>
              <a:ext uri="{FF2B5EF4-FFF2-40B4-BE49-F238E27FC236}">
                <a16:creationId xmlns="" xmlns:a16="http://schemas.microsoft.com/office/drawing/2014/main" id="{BD05C139-080E-2548-AEA9-AF5A6E6E659D}"/>
              </a:ext>
            </a:extLst>
          </p:cNvPr>
          <p:cNvSpPr>
            <a:spLocks noGrp="1" noChangeArrowheads="1"/>
          </p:cNvSpPr>
          <p:nvPr>
            <p:ph type="dt" sz="quarter" idx="1"/>
          </p:nvPr>
        </p:nvSpPr>
        <p:spPr bwMode="auto">
          <a:xfrm>
            <a:off x="5626536" y="1"/>
            <a:ext cx="4301691" cy="718084"/>
          </a:xfrm>
          <a:prstGeom prst="rect">
            <a:avLst/>
          </a:prstGeom>
          <a:noFill/>
          <a:ln w="9525">
            <a:noFill/>
            <a:miter lim="800000"/>
            <a:headEnd/>
            <a:tailEnd/>
          </a:ln>
          <a:effectLst/>
        </p:spPr>
        <p:txBody>
          <a:bodyPr vert="horz" wrap="square" lIns="133888" tIns="66945" rIns="133888" bIns="66945" numCol="1" anchor="t" anchorCtr="0" compatLnSpc="1">
            <a:prstTxWarp prst="textNoShape">
              <a:avLst/>
            </a:prstTxWarp>
          </a:bodyPr>
          <a:lstStyle>
            <a:lvl1pPr algn="r" defTabSz="1338540">
              <a:defRPr sz="1700">
                <a:ea typeface="ＭＳ Ｐゴシック" pitchFamily="50" charset="-128"/>
              </a:defRPr>
            </a:lvl1pPr>
          </a:lstStyle>
          <a:p>
            <a:pPr>
              <a:defRPr/>
            </a:pPr>
            <a:endParaRPr lang="en-US" altLang="ja-JP"/>
          </a:p>
        </p:txBody>
      </p:sp>
      <p:sp>
        <p:nvSpPr>
          <p:cNvPr id="5124" name="Rectangle 4">
            <a:extLst>
              <a:ext uri="{FF2B5EF4-FFF2-40B4-BE49-F238E27FC236}">
                <a16:creationId xmlns="" xmlns:a16="http://schemas.microsoft.com/office/drawing/2014/main" id="{D3027D88-FF63-544E-B8F1-CD9CD49FE1BC}"/>
              </a:ext>
            </a:extLst>
          </p:cNvPr>
          <p:cNvSpPr>
            <a:spLocks noGrp="1" noChangeArrowheads="1"/>
          </p:cNvSpPr>
          <p:nvPr>
            <p:ph type="ftr" sz="quarter" idx="2"/>
          </p:nvPr>
        </p:nvSpPr>
        <p:spPr bwMode="auto">
          <a:xfrm>
            <a:off x="2" y="13639269"/>
            <a:ext cx="4301691" cy="718083"/>
          </a:xfrm>
          <a:prstGeom prst="rect">
            <a:avLst/>
          </a:prstGeom>
          <a:noFill/>
          <a:ln w="9525">
            <a:noFill/>
            <a:miter lim="800000"/>
            <a:headEnd/>
            <a:tailEnd/>
          </a:ln>
          <a:effectLst/>
        </p:spPr>
        <p:txBody>
          <a:bodyPr vert="horz" wrap="square" lIns="133888" tIns="66945" rIns="133888" bIns="66945" numCol="1" anchor="b" anchorCtr="0" compatLnSpc="1">
            <a:prstTxWarp prst="textNoShape">
              <a:avLst/>
            </a:prstTxWarp>
          </a:bodyPr>
          <a:lstStyle>
            <a:lvl1pPr defTabSz="1338540">
              <a:defRPr sz="1700">
                <a:ea typeface="ＭＳ Ｐゴシック" pitchFamily="50" charset="-128"/>
              </a:defRPr>
            </a:lvl1pPr>
          </a:lstStyle>
          <a:p>
            <a:pPr>
              <a:defRPr/>
            </a:pPr>
            <a:endParaRPr lang="en-US" altLang="ja-JP"/>
          </a:p>
        </p:txBody>
      </p:sp>
      <p:sp>
        <p:nvSpPr>
          <p:cNvPr id="5125" name="Rectangle 5">
            <a:extLst>
              <a:ext uri="{FF2B5EF4-FFF2-40B4-BE49-F238E27FC236}">
                <a16:creationId xmlns="" xmlns:a16="http://schemas.microsoft.com/office/drawing/2014/main" id="{25E8D4B3-1F5B-9044-B886-14F6FE333E98}"/>
              </a:ext>
            </a:extLst>
          </p:cNvPr>
          <p:cNvSpPr>
            <a:spLocks noGrp="1" noChangeArrowheads="1"/>
          </p:cNvSpPr>
          <p:nvPr>
            <p:ph type="sldNum" sz="quarter" idx="3"/>
          </p:nvPr>
        </p:nvSpPr>
        <p:spPr bwMode="auto">
          <a:xfrm>
            <a:off x="5626536" y="13639269"/>
            <a:ext cx="4301691" cy="718083"/>
          </a:xfrm>
          <a:prstGeom prst="rect">
            <a:avLst/>
          </a:prstGeom>
          <a:noFill/>
          <a:ln w="9525">
            <a:noFill/>
            <a:miter lim="800000"/>
            <a:headEnd/>
            <a:tailEnd/>
          </a:ln>
          <a:effectLst/>
        </p:spPr>
        <p:txBody>
          <a:bodyPr vert="horz" wrap="square" lIns="133888" tIns="66945" rIns="133888" bIns="66945" numCol="1" anchor="b" anchorCtr="0" compatLnSpc="1">
            <a:prstTxWarp prst="textNoShape">
              <a:avLst/>
            </a:prstTxWarp>
          </a:bodyPr>
          <a:lstStyle>
            <a:lvl1pPr algn="r" defTabSz="1338540">
              <a:defRPr sz="17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110270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825C1222-AA60-AB4C-BA33-9EB6EC90F970}"/>
              </a:ext>
            </a:extLst>
          </p:cNvPr>
          <p:cNvSpPr>
            <a:spLocks noGrp="1" noChangeArrowheads="1"/>
          </p:cNvSpPr>
          <p:nvPr>
            <p:ph type="hdr" sz="quarter"/>
          </p:nvPr>
        </p:nvSpPr>
        <p:spPr bwMode="auto">
          <a:xfrm>
            <a:off x="2" y="1"/>
            <a:ext cx="4302771" cy="718084"/>
          </a:xfrm>
          <a:prstGeom prst="rect">
            <a:avLst/>
          </a:prstGeom>
          <a:noFill/>
          <a:ln w="9525">
            <a:noFill/>
            <a:miter lim="800000"/>
            <a:headEnd/>
            <a:tailEnd/>
          </a:ln>
          <a:effectLst/>
        </p:spPr>
        <p:txBody>
          <a:bodyPr vert="horz" wrap="square" lIns="62178" tIns="31088" rIns="62178" bIns="31088" numCol="1" anchor="t" anchorCtr="0" compatLnSpc="1">
            <a:prstTxWarp prst="textNoShape">
              <a:avLst/>
            </a:prstTxWarp>
          </a:bodyPr>
          <a:lstStyle>
            <a:lvl1pPr>
              <a:defRPr sz="900">
                <a:ea typeface="ＭＳ Ｐゴシック" pitchFamily="50" charset="-128"/>
              </a:defRPr>
            </a:lvl1pPr>
          </a:lstStyle>
          <a:p>
            <a:pPr>
              <a:defRPr/>
            </a:pPr>
            <a:endParaRPr lang="en-US" altLang="ja-JP"/>
          </a:p>
        </p:txBody>
      </p:sp>
      <p:sp>
        <p:nvSpPr>
          <p:cNvPr id="6147" name="Rectangle 3">
            <a:extLst>
              <a:ext uri="{FF2B5EF4-FFF2-40B4-BE49-F238E27FC236}">
                <a16:creationId xmlns="" xmlns:a16="http://schemas.microsoft.com/office/drawing/2014/main" id="{5D335703-604D-8840-B55C-E70670A6FC28}"/>
              </a:ext>
            </a:extLst>
          </p:cNvPr>
          <p:cNvSpPr>
            <a:spLocks noGrp="1" noChangeArrowheads="1"/>
          </p:cNvSpPr>
          <p:nvPr>
            <p:ph type="dt" idx="1"/>
          </p:nvPr>
        </p:nvSpPr>
        <p:spPr bwMode="auto">
          <a:xfrm>
            <a:off x="5623298" y="1"/>
            <a:ext cx="4302771" cy="718084"/>
          </a:xfrm>
          <a:prstGeom prst="rect">
            <a:avLst/>
          </a:prstGeom>
          <a:noFill/>
          <a:ln w="9525">
            <a:noFill/>
            <a:miter lim="800000"/>
            <a:headEnd/>
            <a:tailEnd/>
          </a:ln>
          <a:effectLst/>
        </p:spPr>
        <p:txBody>
          <a:bodyPr vert="horz" wrap="square" lIns="62178" tIns="31088" rIns="62178" bIns="31088" numCol="1" anchor="t" anchorCtr="0" compatLnSpc="1">
            <a:prstTxWarp prst="textNoShape">
              <a:avLst/>
            </a:prstTxWarp>
          </a:bodyPr>
          <a:lstStyle>
            <a:lvl1pPr algn="r">
              <a:defRPr sz="900">
                <a:ea typeface="ＭＳ Ｐゴシック" pitchFamily="50" charset="-128"/>
              </a:defRPr>
            </a:lvl1pPr>
          </a:lstStyle>
          <a:p>
            <a:pPr>
              <a:defRPr/>
            </a:pPr>
            <a:endParaRPr lang="en-US" altLang="ja-JP"/>
          </a:p>
        </p:txBody>
      </p:sp>
      <p:sp>
        <p:nvSpPr>
          <p:cNvPr id="4100" name="Rectangle 4">
            <a:extLst>
              <a:ext uri="{FF2B5EF4-FFF2-40B4-BE49-F238E27FC236}">
                <a16:creationId xmlns="" xmlns:a16="http://schemas.microsoft.com/office/drawing/2014/main" id="{8FE3D853-B0C1-1A42-B2E2-6DB951ED3511}"/>
              </a:ext>
            </a:extLst>
          </p:cNvPr>
          <p:cNvSpPr>
            <a:spLocks noGrp="1" noRot="1" noChangeAspect="1" noChangeArrowheads="1" noTextEdit="1"/>
          </p:cNvSpPr>
          <p:nvPr>
            <p:ph type="sldImg" idx="2"/>
          </p:nvPr>
        </p:nvSpPr>
        <p:spPr bwMode="auto">
          <a:xfrm>
            <a:off x="1376363" y="1076325"/>
            <a:ext cx="7178675" cy="5384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 xmlns:a16="http://schemas.microsoft.com/office/drawing/2014/main" id="{AC885E8F-8EB1-E24A-B86E-C9C053B954D7}"/>
              </a:ext>
            </a:extLst>
          </p:cNvPr>
          <p:cNvSpPr>
            <a:spLocks noGrp="1" noChangeArrowheads="1"/>
          </p:cNvSpPr>
          <p:nvPr>
            <p:ph type="body" sz="quarter" idx="3"/>
          </p:nvPr>
        </p:nvSpPr>
        <p:spPr bwMode="auto">
          <a:xfrm>
            <a:off x="993363" y="6820174"/>
            <a:ext cx="7942580" cy="6460592"/>
          </a:xfrm>
          <a:prstGeom prst="rect">
            <a:avLst/>
          </a:prstGeom>
          <a:noFill/>
          <a:ln w="9525">
            <a:noFill/>
            <a:miter lim="800000"/>
            <a:headEnd/>
            <a:tailEnd/>
          </a:ln>
          <a:effectLst/>
        </p:spPr>
        <p:txBody>
          <a:bodyPr vert="horz" wrap="square" lIns="62178" tIns="31088" rIns="62178" bIns="31088"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 xmlns:a16="http://schemas.microsoft.com/office/drawing/2014/main" id="{68145291-64F3-C949-83D1-094C2285CB0B}"/>
              </a:ext>
            </a:extLst>
          </p:cNvPr>
          <p:cNvSpPr>
            <a:spLocks noGrp="1" noChangeArrowheads="1"/>
          </p:cNvSpPr>
          <p:nvPr>
            <p:ph type="ftr" sz="quarter" idx="4"/>
          </p:nvPr>
        </p:nvSpPr>
        <p:spPr bwMode="auto">
          <a:xfrm>
            <a:off x="2" y="13637110"/>
            <a:ext cx="4302771" cy="718083"/>
          </a:xfrm>
          <a:prstGeom prst="rect">
            <a:avLst/>
          </a:prstGeom>
          <a:noFill/>
          <a:ln w="9525">
            <a:noFill/>
            <a:miter lim="800000"/>
            <a:headEnd/>
            <a:tailEnd/>
          </a:ln>
          <a:effectLst/>
        </p:spPr>
        <p:txBody>
          <a:bodyPr vert="horz" wrap="square" lIns="62178" tIns="31088" rIns="62178" bIns="31088" numCol="1" anchor="b" anchorCtr="0" compatLnSpc="1">
            <a:prstTxWarp prst="textNoShape">
              <a:avLst/>
            </a:prstTxWarp>
          </a:bodyPr>
          <a:lstStyle>
            <a:lvl1pPr>
              <a:defRPr sz="900">
                <a:ea typeface="ＭＳ Ｐゴシック" pitchFamily="50" charset="-128"/>
              </a:defRPr>
            </a:lvl1pPr>
          </a:lstStyle>
          <a:p>
            <a:pPr>
              <a:defRPr/>
            </a:pPr>
            <a:endParaRPr lang="en-US" altLang="ja-JP"/>
          </a:p>
        </p:txBody>
      </p:sp>
      <p:sp>
        <p:nvSpPr>
          <p:cNvPr id="6151" name="Rectangle 7">
            <a:extLst>
              <a:ext uri="{FF2B5EF4-FFF2-40B4-BE49-F238E27FC236}">
                <a16:creationId xmlns="" xmlns:a16="http://schemas.microsoft.com/office/drawing/2014/main" id="{8E39246C-E20F-E04F-A03D-FD095DC1D539}"/>
              </a:ext>
            </a:extLst>
          </p:cNvPr>
          <p:cNvSpPr>
            <a:spLocks noGrp="1" noChangeArrowheads="1"/>
          </p:cNvSpPr>
          <p:nvPr>
            <p:ph type="sldNum" sz="quarter" idx="5"/>
          </p:nvPr>
        </p:nvSpPr>
        <p:spPr bwMode="auto">
          <a:xfrm>
            <a:off x="5623298" y="13637110"/>
            <a:ext cx="4302771" cy="718083"/>
          </a:xfrm>
          <a:prstGeom prst="rect">
            <a:avLst/>
          </a:prstGeom>
          <a:noFill/>
          <a:ln w="9525">
            <a:noFill/>
            <a:miter lim="800000"/>
            <a:headEnd/>
            <a:tailEnd/>
          </a:ln>
          <a:effectLst/>
        </p:spPr>
        <p:txBody>
          <a:bodyPr vert="horz" wrap="square" lIns="62178" tIns="31088" rIns="62178" bIns="31088" numCol="1" anchor="b" anchorCtr="0" compatLnSpc="1">
            <a:prstTxWarp prst="textNoShape">
              <a:avLst/>
            </a:prstTxWarp>
          </a:bodyPr>
          <a:lstStyle>
            <a:lvl1pPr algn="r">
              <a:defRPr sz="9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3934896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700">
                <a:solidFill>
                  <a:schemeClr val="tx1"/>
                </a:solidFill>
                <a:latin typeface="Times New Roman" panose="02020603050405020304" pitchFamily="18" charset="0"/>
                <a:ea typeface="ＭＳ Ｐゴシック" panose="020B0600070205080204" pitchFamily="34" charset="-128"/>
              </a:defRPr>
            </a:lvl1pPr>
            <a:lvl2pPr marL="343530" indent="-132127" eaLnBrk="0" hangingPunct="0">
              <a:defRPr kumimoji="1" sz="700">
                <a:solidFill>
                  <a:schemeClr val="tx1"/>
                </a:solidFill>
                <a:latin typeface="Times New Roman" panose="02020603050405020304" pitchFamily="18" charset="0"/>
                <a:ea typeface="ＭＳ Ｐゴシック" panose="020B0600070205080204" pitchFamily="34" charset="-128"/>
              </a:defRPr>
            </a:lvl2pPr>
            <a:lvl3pPr marL="528508" indent="-105702" eaLnBrk="0" hangingPunct="0">
              <a:defRPr kumimoji="1" sz="700">
                <a:solidFill>
                  <a:schemeClr val="tx1"/>
                </a:solidFill>
                <a:latin typeface="Times New Roman" panose="02020603050405020304" pitchFamily="18" charset="0"/>
                <a:ea typeface="ＭＳ Ｐゴシック" panose="020B0600070205080204" pitchFamily="34" charset="-128"/>
              </a:defRPr>
            </a:lvl3pPr>
            <a:lvl4pPr marL="739910" indent="-105702" eaLnBrk="0" hangingPunct="0">
              <a:defRPr kumimoji="1" sz="700">
                <a:solidFill>
                  <a:schemeClr val="tx1"/>
                </a:solidFill>
                <a:latin typeface="Times New Roman" panose="02020603050405020304" pitchFamily="18" charset="0"/>
                <a:ea typeface="ＭＳ Ｐゴシック" panose="020B0600070205080204" pitchFamily="34" charset="-128"/>
              </a:defRPr>
            </a:lvl4pPr>
            <a:lvl5pPr marL="951315" indent="-105702" eaLnBrk="0" hangingPunct="0">
              <a:defRPr kumimoji="1" sz="700">
                <a:solidFill>
                  <a:schemeClr val="tx1"/>
                </a:solidFill>
                <a:latin typeface="Times New Roman" panose="02020603050405020304" pitchFamily="18" charset="0"/>
                <a:ea typeface="ＭＳ Ｐゴシック" panose="020B0600070205080204" pitchFamily="34" charset="-128"/>
              </a:defRPr>
            </a:lvl5pPr>
            <a:lvl6pPr marL="1162716" indent="-105702" eaLnBrk="0" fontAlgn="base" hangingPunct="0">
              <a:spcBef>
                <a:spcPct val="0"/>
              </a:spcBef>
              <a:spcAft>
                <a:spcPct val="0"/>
              </a:spcAft>
              <a:defRPr kumimoji="1" sz="700">
                <a:solidFill>
                  <a:schemeClr val="tx1"/>
                </a:solidFill>
                <a:latin typeface="Times New Roman" panose="02020603050405020304" pitchFamily="18" charset="0"/>
                <a:ea typeface="ＭＳ Ｐゴシック" panose="020B0600070205080204" pitchFamily="34" charset="-128"/>
              </a:defRPr>
            </a:lvl6pPr>
            <a:lvl7pPr marL="1374119" indent="-105702" eaLnBrk="0" fontAlgn="base" hangingPunct="0">
              <a:spcBef>
                <a:spcPct val="0"/>
              </a:spcBef>
              <a:spcAft>
                <a:spcPct val="0"/>
              </a:spcAft>
              <a:defRPr kumimoji="1" sz="700">
                <a:solidFill>
                  <a:schemeClr val="tx1"/>
                </a:solidFill>
                <a:latin typeface="Times New Roman" panose="02020603050405020304" pitchFamily="18" charset="0"/>
                <a:ea typeface="ＭＳ Ｐゴシック" panose="020B0600070205080204" pitchFamily="34" charset="-128"/>
              </a:defRPr>
            </a:lvl7pPr>
            <a:lvl8pPr marL="1585523" indent="-105702" eaLnBrk="0" fontAlgn="base" hangingPunct="0">
              <a:spcBef>
                <a:spcPct val="0"/>
              </a:spcBef>
              <a:spcAft>
                <a:spcPct val="0"/>
              </a:spcAft>
              <a:defRPr kumimoji="1" sz="700">
                <a:solidFill>
                  <a:schemeClr val="tx1"/>
                </a:solidFill>
                <a:latin typeface="Times New Roman" panose="02020603050405020304" pitchFamily="18" charset="0"/>
                <a:ea typeface="ＭＳ Ｐゴシック" panose="020B0600070205080204" pitchFamily="34" charset="-128"/>
              </a:defRPr>
            </a:lvl8pPr>
            <a:lvl9pPr marL="1796927" indent="-105702" eaLnBrk="0" fontAlgn="base" hangingPunct="0">
              <a:spcBef>
                <a:spcPct val="0"/>
              </a:spcBef>
              <a:spcAft>
                <a:spcPct val="0"/>
              </a:spcAft>
              <a:defRPr kumimoji="1" sz="7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400"/>
              <a:pPr eaLnBrk="1" hangingPunct="1"/>
              <a:t>1</a:t>
            </a:fld>
            <a:endParaRPr lang="en-US" altLang="ja-JP" sz="400"/>
          </a:p>
        </p:txBody>
      </p:sp>
      <p:sp>
        <p:nvSpPr>
          <p:cNvPr id="6147" name="Rectangle 2">
            <a:extLst>
              <a:ext uri="{FF2B5EF4-FFF2-40B4-BE49-F238E27FC236}">
                <a16:creationId xmlns=""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273462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9" name="正方形/長方形 8"/>
          <p:cNvSpPr/>
          <p:nvPr userDrawn="1"/>
        </p:nvSpPr>
        <p:spPr>
          <a:xfrm>
            <a:off x="0" y="4"/>
            <a:ext cx="12801600" cy="626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559">
              <a:solidFill>
                <a:schemeClr val="bg1"/>
              </a:solidFill>
            </a:endParaRPr>
          </a:p>
        </p:txBody>
      </p:sp>
      <p:sp>
        <p:nvSpPr>
          <p:cNvPr id="3" name="Date Placeholder 2"/>
          <p:cNvSpPr>
            <a:spLocks noGrp="1"/>
          </p:cNvSpPr>
          <p:nvPr>
            <p:ph type="dt" sz="half" idx="10"/>
          </p:nvPr>
        </p:nvSpPr>
        <p:spPr/>
        <p:txBody>
          <a:bodyPr/>
          <a:lstStyle/>
          <a:p>
            <a:fld id="{C764DE79-268F-4C1A-8933-263129D2AF90}" type="datetimeFigureOut">
              <a:rPr lang="en-US" dirty="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pic>
        <p:nvPicPr>
          <p:cNvPr id="7" name="図 6"/>
          <p:cNvPicPr>
            <a:picLocks noChangeAspect="1"/>
          </p:cNvPicPr>
          <p:nvPr userDrawn="1"/>
        </p:nvPicPr>
        <p:blipFill>
          <a:blip r:embed="rId2"/>
          <a:stretch>
            <a:fillRect/>
          </a:stretch>
        </p:blipFill>
        <p:spPr>
          <a:xfrm>
            <a:off x="10627996" y="71123"/>
            <a:ext cx="2120265" cy="492058"/>
          </a:xfrm>
          <a:prstGeom prst="rect">
            <a:avLst/>
          </a:prstGeom>
        </p:spPr>
      </p:pic>
      <p:sp>
        <p:nvSpPr>
          <p:cNvPr id="10" name="テキスト ボックス 9"/>
          <p:cNvSpPr txBox="1"/>
          <p:nvPr userDrawn="1"/>
        </p:nvSpPr>
        <p:spPr>
          <a:xfrm>
            <a:off x="8788426" y="46116"/>
            <a:ext cx="1935377" cy="450251"/>
          </a:xfrm>
          <a:prstGeom prst="rect">
            <a:avLst/>
          </a:prstGeom>
          <a:noFill/>
        </p:spPr>
        <p:txBody>
          <a:bodyPr wrap="square" rtlCol="0">
            <a:spAutoFit/>
          </a:bodyPr>
          <a:lstStyle/>
          <a:p>
            <a:pPr algn="ctr"/>
            <a:r>
              <a:rPr kumimoji="1" lang="ja-JP" altLang="en-US" sz="1422" b="1" i="0" dirty="0">
                <a:solidFill>
                  <a:schemeClr val="bg1"/>
                </a:solidFill>
                <a:latin typeface="HGP創英角ﾎﾟｯﾌﾟ体" panose="040B0A00000000000000" pitchFamily="50" charset="-128"/>
                <a:ea typeface="HGP創英角ﾎﾟｯﾌﾟ体" panose="040B0A00000000000000" pitchFamily="50" charset="-128"/>
              </a:rPr>
              <a:t>チーム</a:t>
            </a:r>
            <a:r>
              <a:rPr kumimoji="1" lang="en-US" altLang="ja-JP" sz="1422" b="1" i="0" dirty="0">
                <a:solidFill>
                  <a:schemeClr val="bg1"/>
                </a:solidFill>
                <a:latin typeface="HGP創英角ﾎﾟｯﾌﾟ体" panose="040B0A00000000000000" pitchFamily="50" charset="-128"/>
                <a:ea typeface="HGP創英角ﾎﾟｯﾌﾟ体" panose="040B0A00000000000000" pitchFamily="50" charset="-128"/>
              </a:rPr>
              <a:t>Ultra</a:t>
            </a:r>
            <a:r>
              <a:rPr kumimoji="1" lang="en-US" altLang="ja-JP" sz="2326" b="1" i="1" dirty="0">
                <a:solidFill>
                  <a:schemeClr val="bg1"/>
                </a:solidFill>
                <a:latin typeface="HGP明朝B" panose="02020800000000000000" pitchFamily="18" charset="-128"/>
                <a:ea typeface="HGP明朝B" panose="02020800000000000000" pitchFamily="18" charset="-128"/>
              </a:rPr>
              <a:t>Q</a:t>
            </a:r>
            <a:r>
              <a:rPr kumimoji="1" lang="ja-JP" altLang="en-US" sz="1422" b="1" i="0" dirty="0">
                <a:solidFill>
                  <a:schemeClr val="bg1"/>
                </a:solidFill>
                <a:latin typeface="HGP創英角ﾎﾟｯﾌﾟ体" panose="040B0A00000000000000" pitchFamily="50" charset="-128"/>
                <a:ea typeface="HGP創英角ﾎﾟｯﾌﾟ体" panose="040B0A00000000000000" pitchFamily="50" charset="-128"/>
              </a:rPr>
              <a:t>さま</a:t>
            </a:r>
          </a:p>
        </p:txBody>
      </p:sp>
    </p:spTree>
    <p:extLst>
      <p:ext uri="{BB962C8B-B14F-4D97-AF65-F5344CB8AC3E}">
        <p14:creationId xmlns:p14="http://schemas.microsoft.com/office/powerpoint/2010/main" val="1435095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タイトルのみ">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smtClean="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grpSp>
        <p:nvGrpSpPr>
          <p:cNvPr id="20" name="グループ化 19"/>
          <p:cNvGrpSpPr/>
          <p:nvPr userDrawn="1"/>
        </p:nvGrpSpPr>
        <p:grpSpPr>
          <a:xfrm>
            <a:off x="-8040" y="1"/>
            <a:ext cx="12809639" cy="621212"/>
            <a:chOff x="-6222" y="0"/>
            <a:chExt cx="9912221" cy="443723"/>
          </a:xfrm>
        </p:grpSpPr>
        <p:sp>
          <p:nvSpPr>
            <p:cNvPr id="21" name="正方形/長方形 20"/>
            <p:cNvSpPr/>
            <p:nvPr/>
          </p:nvSpPr>
          <p:spPr>
            <a:xfrm>
              <a:off x="-6222" y="0"/>
              <a:ext cx="9912221" cy="44372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68" dirty="0"/>
            </a:p>
          </p:txBody>
        </p:sp>
        <p:pic>
          <p:nvPicPr>
            <p:cNvPr id="22" name="Picture 2" descr="C:\Users\e12508\Desktop\Web_H_3D_ALL_JP\Type-1\Web_H_3D_Type-1_75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3360" y="56336"/>
              <a:ext cx="1640632" cy="3310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9"/>
            <p:cNvSpPr txBox="1"/>
            <p:nvPr/>
          </p:nvSpPr>
          <p:spPr>
            <a:xfrm>
              <a:off x="6829424" y="0"/>
              <a:ext cx="1435943" cy="39768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チーム</a:t>
              </a:r>
              <a:r>
                <a:rPr kumimoji="1" lang="en-US" altLang="ja-JP" sz="2068"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Ultra</a:t>
              </a:r>
              <a:r>
                <a:rPr kumimoji="1" lang="en-US" altLang="ja-JP" sz="3618" b="1" i="1" dirty="0">
                  <a:solidFill>
                    <a:schemeClr val="accent2"/>
                  </a:solidFill>
                  <a:effectLst>
                    <a:outerShdw blurRad="50800" dist="50800" dir="5400000" algn="ctr" rotWithShape="0">
                      <a:schemeClr val="bg1"/>
                    </a:outerShdw>
                  </a:effectLst>
                  <a:latin typeface="HGP明朝B" panose="02020800000000000000" pitchFamily="18" charset="-128"/>
                  <a:ea typeface="HGP明朝B" panose="02020800000000000000" pitchFamily="18" charset="-128"/>
                </a:rPr>
                <a:t>P</a:t>
              </a: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さま</a:t>
              </a:r>
            </a:p>
          </p:txBody>
        </p:sp>
      </p:grpSp>
      <p:sp>
        <p:nvSpPr>
          <p:cNvPr id="10" name="台形 9"/>
          <p:cNvSpPr/>
          <p:nvPr/>
        </p:nvSpPr>
        <p:spPr>
          <a:xfrm>
            <a:off x="6991472" y="22156"/>
            <a:ext cx="1929077" cy="59591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1" name="台形 10"/>
          <p:cNvSpPr/>
          <p:nvPr/>
        </p:nvSpPr>
        <p:spPr>
          <a:xfrm>
            <a:off x="5256442" y="29692"/>
            <a:ext cx="1929077" cy="59152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6" name="正方形/長方形 15"/>
          <p:cNvSpPr/>
          <p:nvPr/>
        </p:nvSpPr>
        <p:spPr>
          <a:xfrm>
            <a:off x="5382107" y="178346"/>
            <a:ext cx="1459054"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構造設計</a:t>
            </a:r>
          </a:p>
        </p:txBody>
      </p:sp>
      <p:sp>
        <p:nvSpPr>
          <p:cNvPr id="17" name="正方形/長方形 16"/>
          <p:cNvSpPr/>
          <p:nvPr/>
        </p:nvSpPr>
        <p:spPr>
          <a:xfrm>
            <a:off x="7106395" y="165295"/>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制御技術</a:t>
            </a:r>
          </a:p>
        </p:txBody>
      </p:sp>
      <p:sp>
        <p:nvSpPr>
          <p:cNvPr id="12" name="台形 11"/>
          <p:cNvSpPr/>
          <p:nvPr/>
        </p:nvSpPr>
        <p:spPr>
          <a:xfrm>
            <a:off x="3502987" y="29693"/>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5" name="正方形/長方形 14"/>
          <p:cNvSpPr/>
          <p:nvPr/>
        </p:nvSpPr>
        <p:spPr>
          <a:xfrm>
            <a:off x="3579641" y="174578"/>
            <a:ext cx="1815562"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検証</a:t>
            </a:r>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設計</a:t>
            </a:r>
          </a:p>
        </p:txBody>
      </p:sp>
      <p:sp>
        <p:nvSpPr>
          <p:cNvPr id="13" name="台形 12"/>
          <p:cNvSpPr/>
          <p:nvPr/>
        </p:nvSpPr>
        <p:spPr>
          <a:xfrm>
            <a:off x="1752082" y="29693"/>
            <a:ext cx="1929077" cy="585266"/>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9" name="正方形/長方形 18"/>
          <p:cNvSpPr/>
          <p:nvPr/>
        </p:nvSpPr>
        <p:spPr>
          <a:xfrm>
            <a:off x="1771997" y="178467"/>
            <a:ext cx="1715534"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ゲーム分析</a:t>
            </a:r>
          </a:p>
        </p:txBody>
      </p:sp>
      <p:sp>
        <p:nvSpPr>
          <p:cNvPr id="14" name="台形 13"/>
          <p:cNvSpPr/>
          <p:nvPr/>
        </p:nvSpPr>
        <p:spPr>
          <a:xfrm>
            <a:off x="-7501" y="29693"/>
            <a:ext cx="1929077" cy="588374"/>
          </a:xfrm>
          <a:prstGeom prst="trapezoid">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8" name="テキスト ボックス 17"/>
          <p:cNvSpPr txBox="1"/>
          <p:nvPr/>
        </p:nvSpPr>
        <p:spPr>
          <a:xfrm>
            <a:off x="16383" y="172469"/>
            <a:ext cx="1804451" cy="410562"/>
          </a:xfrm>
          <a:prstGeom prst="rect">
            <a:avLst/>
          </a:prstGeom>
          <a:noFill/>
        </p:spPr>
        <p:txBody>
          <a:bodyPr wrap="square" rtlCol="0">
            <a:spAutoFit/>
          </a:bodyPr>
          <a:lstStyle/>
          <a:p>
            <a:r>
              <a:rPr lang="en-US" altLang="ja-JP"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要件分析</a:t>
            </a:r>
          </a:p>
        </p:txBody>
      </p:sp>
    </p:spTree>
    <p:extLst>
      <p:ext uri="{BB962C8B-B14F-4D97-AF65-F5344CB8AC3E}">
        <p14:creationId xmlns:p14="http://schemas.microsoft.com/office/powerpoint/2010/main" val="351722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タイトルのみ">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smtClean="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grpSp>
        <p:nvGrpSpPr>
          <p:cNvPr id="20" name="グループ化 19"/>
          <p:cNvGrpSpPr/>
          <p:nvPr userDrawn="1"/>
        </p:nvGrpSpPr>
        <p:grpSpPr>
          <a:xfrm>
            <a:off x="-8040" y="1"/>
            <a:ext cx="12809639" cy="621212"/>
            <a:chOff x="-6222" y="0"/>
            <a:chExt cx="9912221" cy="443723"/>
          </a:xfrm>
        </p:grpSpPr>
        <p:sp>
          <p:nvSpPr>
            <p:cNvPr id="21" name="正方形/長方形 20"/>
            <p:cNvSpPr/>
            <p:nvPr/>
          </p:nvSpPr>
          <p:spPr>
            <a:xfrm>
              <a:off x="-6222" y="0"/>
              <a:ext cx="9912221" cy="44372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68" dirty="0"/>
            </a:p>
          </p:txBody>
        </p:sp>
        <p:pic>
          <p:nvPicPr>
            <p:cNvPr id="22" name="Picture 2" descr="C:\Users\e12508\Desktop\Web_H_3D_ALL_JP\Type-1\Web_H_3D_Type-1_75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3360" y="56336"/>
              <a:ext cx="1640632" cy="3310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9"/>
            <p:cNvSpPr txBox="1"/>
            <p:nvPr/>
          </p:nvSpPr>
          <p:spPr>
            <a:xfrm>
              <a:off x="6829424" y="0"/>
              <a:ext cx="1435943" cy="39768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チーム</a:t>
              </a:r>
              <a:r>
                <a:rPr kumimoji="1" lang="en-US" altLang="ja-JP" sz="2068"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Ultra</a:t>
              </a:r>
              <a:r>
                <a:rPr kumimoji="1" lang="en-US" altLang="ja-JP" sz="3618" b="1" i="1" dirty="0">
                  <a:solidFill>
                    <a:schemeClr val="accent2"/>
                  </a:solidFill>
                  <a:effectLst>
                    <a:outerShdw blurRad="50800" dist="50800" dir="5400000" algn="ctr" rotWithShape="0">
                      <a:schemeClr val="bg1"/>
                    </a:outerShdw>
                  </a:effectLst>
                  <a:latin typeface="HGP明朝B" panose="02020800000000000000" pitchFamily="18" charset="-128"/>
                  <a:ea typeface="HGP明朝B" panose="02020800000000000000" pitchFamily="18" charset="-128"/>
                </a:rPr>
                <a:t>P</a:t>
              </a: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さま</a:t>
              </a:r>
            </a:p>
          </p:txBody>
        </p:sp>
      </p:grpSp>
      <p:sp>
        <p:nvSpPr>
          <p:cNvPr id="10" name="台形 9"/>
          <p:cNvSpPr/>
          <p:nvPr/>
        </p:nvSpPr>
        <p:spPr>
          <a:xfrm>
            <a:off x="6991472" y="22156"/>
            <a:ext cx="1929077" cy="59591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1" name="台形 10"/>
          <p:cNvSpPr/>
          <p:nvPr/>
        </p:nvSpPr>
        <p:spPr>
          <a:xfrm>
            <a:off x="5256442" y="29692"/>
            <a:ext cx="1929077" cy="59152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6" name="正方形/長方形 15"/>
          <p:cNvSpPr/>
          <p:nvPr/>
        </p:nvSpPr>
        <p:spPr>
          <a:xfrm>
            <a:off x="5382107" y="178346"/>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構造設計</a:t>
            </a:r>
          </a:p>
        </p:txBody>
      </p:sp>
      <p:sp>
        <p:nvSpPr>
          <p:cNvPr id="17" name="正方形/長方形 16"/>
          <p:cNvSpPr/>
          <p:nvPr/>
        </p:nvSpPr>
        <p:spPr>
          <a:xfrm>
            <a:off x="7106395" y="165295"/>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制御技術</a:t>
            </a:r>
          </a:p>
        </p:txBody>
      </p:sp>
      <p:sp>
        <p:nvSpPr>
          <p:cNvPr id="12" name="台形 11"/>
          <p:cNvSpPr/>
          <p:nvPr/>
        </p:nvSpPr>
        <p:spPr>
          <a:xfrm>
            <a:off x="3502987" y="29693"/>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5" name="正方形/長方形 14"/>
          <p:cNvSpPr/>
          <p:nvPr/>
        </p:nvSpPr>
        <p:spPr>
          <a:xfrm>
            <a:off x="3579641" y="174578"/>
            <a:ext cx="1869807"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検証</a:t>
            </a:r>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設計</a:t>
            </a:r>
          </a:p>
        </p:txBody>
      </p:sp>
      <p:sp>
        <p:nvSpPr>
          <p:cNvPr id="25" name="台形 24"/>
          <p:cNvSpPr/>
          <p:nvPr userDrawn="1"/>
        </p:nvSpPr>
        <p:spPr>
          <a:xfrm>
            <a:off x="-12640" y="23391"/>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3" name="台形 12"/>
          <p:cNvSpPr/>
          <p:nvPr/>
        </p:nvSpPr>
        <p:spPr>
          <a:xfrm>
            <a:off x="1752082" y="29693"/>
            <a:ext cx="1929077" cy="585266"/>
          </a:xfrm>
          <a:prstGeom prst="trapezoid">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9" name="正方形/長方形 18"/>
          <p:cNvSpPr/>
          <p:nvPr/>
        </p:nvSpPr>
        <p:spPr>
          <a:xfrm>
            <a:off x="1771997" y="178467"/>
            <a:ext cx="1729961" cy="400110"/>
          </a:xfrm>
          <a:prstGeom prst="rect">
            <a:avLst/>
          </a:prstGeom>
        </p:spPr>
        <p:txBody>
          <a:bodyPr wrap="none">
            <a:spAutoFit/>
          </a:bodyPr>
          <a:lstStyle/>
          <a:p>
            <a:r>
              <a:rPr lang="en-US" altLang="ja-JP"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ゲーム分析</a:t>
            </a:r>
          </a:p>
        </p:txBody>
      </p:sp>
      <p:sp>
        <p:nvSpPr>
          <p:cNvPr id="28" name="テキスト ボックス 27"/>
          <p:cNvSpPr txBox="1"/>
          <p:nvPr userDrawn="1"/>
        </p:nvSpPr>
        <p:spPr>
          <a:xfrm>
            <a:off x="16383" y="172469"/>
            <a:ext cx="1804451" cy="410562"/>
          </a:xfrm>
          <a:prstGeom prst="rect">
            <a:avLst/>
          </a:prstGeom>
          <a:noFill/>
        </p:spPr>
        <p:txBody>
          <a:bodyPr wrap="square" rtlCol="0">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要件分析</a:t>
            </a:r>
          </a:p>
        </p:txBody>
      </p:sp>
    </p:spTree>
    <p:extLst>
      <p:ext uri="{BB962C8B-B14F-4D97-AF65-F5344CB8AC3E}">
        <p14:creationId xmlns:p14="http://schemas.microsoft.com/office/powerpoint/2010/main" val="45460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タイトルのみ">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smtClean="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grpSp>
        <p:nvGrpSpPr>
          <p:cNvPr id="20" name="グループ化 19"/>
          <p:cNvGrpSpPr/>
          <p:nvPr userDrawn="1"/>
        </p:nvGrpSpPr>
        <p:grpSpPr>
          <a:xfrm>
            <a:off x="-8040" y="1"/>
            <a:ext cx="12809639" cy="621212"/>
            <a:chOff x="-6222" y="0"/>
            <a:chExt cx="9912221" cy="443723"/>
          </a:xfrm>
        </p:grpSpPr>
        <p:sp>
          <p:nvSpPr>
            <p:cNvPr id="21" name="正方形/長方形 20"/>
            <p:cNvSpPr/>
            <p:nvPr/>
          </p:nvSpPr>
          <p:spPr>
            <a:xfrm>
              <a:off x="-6222" y="0"/>
              <a:ext cx="9912221" cy="44372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68" dirty="0"/>
            </a:p>
          </p:txBody>
        </p:sp>
        <p:pic>
          <p:nvPicPr>
            <p:cNvPr id="22" name="Picture 2" descr="C:\Users\e12508\Desktop\Web_H_3D_ALL_JP\Type-1\Web_H_3D_Type-1_75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3360" y="56336"/>
              <a:ext cx="1640632" cy="3310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9"/>
            <p:cNvSpPr txBox="1"/>
            <p:nvPr/>
          </p:nvSpPr>
          <p:spPr>
            <a:xfrm>
              <a:off x="6829424" y="0"/>
              <a:ext cx="1435943" cy="39768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チーム</a:t>
              </a:r>
              <a:r>
                <a:rPr kumimoji="1" lang="en-US" altLang="ja-JP" sz="2068"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Ultra</a:t>
              </a:r>
              <a:r>
                <a:rPr kumimoji="1" lang="en-US" altLang="ja-JP" sz="3618" b="1" i="1" dirty="0">
                  <a:solidFill>
                    <a:schemeClr val="accent2"/>
                  </a:solidFill>
                  <a:effectLst>
                    <a:outerShdw blurRad="50800" dist="50800" dir="5400000" algn="ctr" rotWithShape="0">
                      <a:schemeClr val="bg1"/>
                    </a:outerShdw>
                  </a:effectLst>
                  <a:latin typeface="HGP明朝B" panose="02020800000000000000" pitchFamily="18" charset="-128"/>
                  <a:ea typeface="HGP明朝B" panose="02020800000000000000" pitchFamily="18" charset="-128"/>
                </a:rPr>
                <a:t>P</a:t>
              </a: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さま</a:t>
              </a:r>
            </a:p>
          </p:txBody>
        </p:sp>
      </p:grpSp>
      <p:sp>
        <p:nvSpPr>
          <p:cNvPr id="11" name="台形 10"/>
          <p:cNvSpPr/>
          <p:nvPr/>
        </p:nvSpPr>
        <p:spPr>
          <a:xfrm>
            <a:off x="5256442" y="29692"/>
            <a:ext cx="1929077" cy="59152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6" name="正方形/長方形 15"/>
          <p:cNvSpPr/>
          <p:nvPr/>
        </p:nvSpPr>
        <p:spPr>
          <a:xfrm>
            <a:off x="5382107" y="178346"/>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構造設計</a:t>
            </a:r>
          </a:p>
        </p:txBody>
      </p:sp>
      <p:sp>
        <p:nvSpPr>
          <p:cNvPr id="25" name="台形 24"/>
          <p:cNvSpPr/>
          <p:nvPr userDrawn="1"/>
        </p:nvSpPr>
        <p:spPr>
          <a:xfrm>
            <a:off x="-12640" y="23391"/>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3" name="台形 12"/>
          <p:cNvSpPr/>
          <p:nvPr/>
        </p:nvSpPr>
        <p:spPr>
          <a:xfrm>
            <a:off x="1752082" y="29693"/>
            <a:ext cx="1929077" cy="585266"/>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9" name="正方形/長方形 18"/>
          <p:cNvSpPr/>
          <p:nvPr/>
        </p:nvSpPr>
        <p:spPr>
          <a:xfrm>
            <a:off x="1771997" y="178467"/>
            <a:ext cx="1715534"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ゲーム分析</a:t>
            </a:r>
          </a:p>
        </p:txBody>
      </p:sp>
      <p:sp>
        <p:nvSpPr>
          <p:cNvPr id="28" name="テキスト ボックス 27"/>
          <p:cNvSpPr txBox="1"/>
          <p:nvPr userDrawn="1"/>
        </p:nvSpPr>
        <p:spPr>
          <a:xfrm>
            <a:off x="16383" y="172469"/>
            <a:ext cx="1804451" cy="410562"/>
          </a:xfrm>
          <a:prstGeom prst="rect">
            <a:avLst/>
          </a:prstGeom>
          <a:noFill/>
        </p:spPr>
        <p:txBody>
          <a:bodyPr wrap="square" rtlCol="0">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要件分析</a:t>
            </a:r>
          </a:p>
        </p:txBody>
      </p:sp>
      <p:sp>
        <p:nvSpPr>
          <p:cNvPr id="12" name="台形 11"/>
          <p:cNvSpPr/>
          <p:nvPr/>
        </p:nvSpPr>
        <p:spPr>
          <a:xfrm>
            <a:off x="3502987" y="29693"/>
            <a:ext cx="1929077" cy="588375"/>
          </a:xfrm>
          <a:prstGeom prst="trapezoid">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5" name="正方形/長方形 14"/>
          <p:cNvSpPr/>
          <p:nvPr/>
        </p:nvSpPr>
        <p:spPr>
          <a:xfrm>
            <a:off x="3579641" y="174578"/>
            <a:ext cx="1815562"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検証</a:t>
            </a:r>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設計</a:t>
            </a:r>
          </a:p>
        </p:txBody>
      </p:sp>
      <p:sp>
        <p:nvSpPr>
          <p:cNvPr id="10" name="台形 9"/>
          <p:cNvSpPr/>
          <p:nvPr/>
        </p:nvSpPr>
        <p:spPr>
          <a:xfrm>
            <a:off x="6991472" y="22156"/>
            <a:ext cx="1929077" cy="59591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7" name="正方形/長方形 16"/>
          <p:cNvSpPr/>
          <p:nvPr/>
        </p:nvSpPr>
        <p:spPr>
          <a:xfrm>
            <a:off x="7106395" y="165295"/>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制御技術</a:t>
            </a:r>
          </a:p>
        </p:txBody>
      </p:sp>
    </p:spTree>
    <p:extLst>
      <p:ext uri="{BB962C8B-B14F-4D97-AF65-F5344CB8AC3E}">
        <p14:creationId xmlns:p14="http://schemas.microsoft.com/office/powerpoint/2010/main" val="2526115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タイトルのみ">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smtClean="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grpSp>
        <p:nvGrpSpPr>
          <p:cNvPr id="20" name="グループ化 19"/>
          <p:cNvGrpSpPr/>
          <p:nvPr userDrawn="1"/>
        </p:nvGrpSpPr>
        <p:grpSpPr>
          <a:xfrm>
            <a:off x="-8040" y="1"/>
            <a:ext cx="12809639" cy="621212"/>
            <a:chOff x="-6222" y="0"/>
            <a:chExt cx="9912221" cy="443723"/>
          </a:xfrm>
        </p:grpSpPr>
        <p:sp>
          <p:nvSpPr>
            <p:cNvPr id="21" name="正方形/長方形 20"/>
            <p:cNvSpPr/>
            <p:nvPr/>
          </p:nvSpPr>
          <p:spPr>
            <a:xfrm>
              <a:off x="-6222" y="0"/>
              <a:ext cx="9912221" cy="44372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68" dirty="0"/>
            </a:p>
          </p:txBody>
        </p:sp>
        <p:pic>
          <p:nvPicPr>
            <p:cNvPr id="22" name="Picture 2" descr="C:\Users\e12508\Desktop\Web_H_3D_ALL_JP\Type-1\Web_H_3D_Type-1_75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3360" y="56336"/>
              <a:ext cx="1640632" cy="3310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9"/>
            <p:cNvSpPr txBox="1"/>
            <p:nvPr/>
          </p:nvSpPr>
          <p:spPr>
            <a:xfrm>
              <a:off x="6829424" y="0"/>
              <a:ext cx="1435943" cy="39768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チーム</a:t>
              </a:r>
              <a:r>
                <a:rPr kumimoji="1" lang="en-US" altLang="ja-JP" sz="2068"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Ultra</a:t>
              </a:r>
              <a:r>
                <a:rPr kumimoji="1" lang="en-US" altLang="ja-JP" sz="3618" b="1" i="1" dirty="0">
                  <a:solidFill>
                    <a:schemeClr val="accent2"/>
                  </a:solidFill>
                  <a:effectLst>
                    <a:outerShdw blurRad="50800" dist="50800" dir="5400000" algn="ctr" rotWithShape="0">
                      <a:schemeClr val="bg1"/>
                    </a:outerShdw>
                  </a:effectLst>
                  <a:latin typeface="HGP明朝B" panose="02020800000000000000" pitchFamily="18" charset="-128"/>
                  <a:ea typeface="HGP明朝B" panose="02020800000000000000" pitchFamily="18" charset="-128"/>
                </a:rPr>
                <a:t>P</a:t>
              </a: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さま</a:t>
              </a:r>
            </a:p>
          </p:txBody>
        </p:sp>
      </p:grpSp>
      <p:sp>
        <p:nvSpPr>
          <p:cNvPr id="10" name="台形 9"/>
          <p:cNvSpPr/>
          <p:nvPr/>
        </p:nvSpPr>
        <p:spPr>
          <a:xfrm>
            <a:off x="6991472" y="22156"/>
            <a:ext cx="1929077" cy="59591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7" name="正方形/長方形 16"/>
          <p:cNvSpPr/>
          <p:nvPr/>
        </p:nvSpPr>
        <p:spPr>
          <a:xfrm>
            <a:off x="7106395" y="165295"/>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制御技術</a:t>
            </a:r>
          </a:p>
        </p:txBody>
      </p:sp>
      <p:sp>
        <p:nvSpPr>
          <p:cNvPr id="25" name="台形 24"/>
          <p:cNvSpPr/>
          <p:nvPr userDrawn="1"/>
        </p:nvSpPr>
        <p:spPr>
          <a:xfrm>
            <a:off x="-12640" y="23391"/>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3" name="台形 12"/>
          <p:cNvSpPr/>
          <p:nvPr/>
        </p:nvSpPr>
        <p:spPr>
          <a:xfrm>
            <a:off x="1752082" y="29693"/>
            <a:ext cx="1929077" cy="585266"/>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9" name="正方形/長方形 18"/>
          <p:cNvSpPr/>
          <p:nvPr/>
        </p:nvSpPr>
        <p:spPr>
          <a:xfrm>
            <a:off x="1771997" y="178467"/>
            <a:ext cx="1715534"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ゲーム分析</a:t>
            </a:r>
          </a:p>
        </p:txBody>
      </p:sp>
      <p:sp>
        <p:nvSpPr>
          <p:cNvPr id="28" name="テキスト ボックス 27"/>
          <p:cNvSpPr txBox="1"/>
          <p:nvPr userDrawn="1"/>
        </p:nvSpPr>
        <p:spPr>
          <a:xfrm>
            <a:off x="16383" y="172469"/>
            <a:ext cx="1804451" cy="410562"/>
          </a:xfrm>
          <a:prstGeom prst="rect">
            <a:avLst/>
          </a:prstGeom>
          <a:noFill/>
        </p:spPr>
        <p:txBody>
          <a:bodyPr wrap="square" rtlCol="0">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要件分析</a:t>
            </a:r>
          </a:p>
        </p:txBody>
      </p:sp>
      <p:sp>
        <p:nvSpPr>
          <p:cNvPr id="12" name="台形 11"/>
          <p:cNvSpPr/>
          <p:nvPr/>
        </p:nvSpPr>
        <p:spPr>
          <a:xfrm>
            <a:off x="3502987" y="29693"/>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5" name="正方形/長方形 14"/>
          <p:cNvSpPr/>
          <p:nvPr/>
        </p:nvSpPr>
        <p:spPr>
          <a:xfrm>
            <a:off x="3579641" y="174578"/>
            <a:ext cx="1869807"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検証</a:t>
            </a:r>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設計</a:t>
            </a:r>
          </a:p>
        </p:txBody>
      </p:sp>
      <p:sp>
        <p:nvSpPr>
          <p:cNvPr id="11" name="台形 10"/>
          <p:cNvSpPr/>
          <p:nvPr/>
        </p:nvSpPr>
        <p:spPr>
          <a:xfrm>
            <a:off x="5256442" y="29692"/>
            <a:ext cx="1929077" cy="591521"/>
          </a:xfrm>
          <a:prstGeom prst="trapezoid">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6" name="正方形/長方形 15"/>
          <p:cNvSpPr/>
          <p:nvPr/>
        </p:nvSpPr>
        <p:spPr>
          <a:xfrm>
            <a:off x="5382107" y="178346"/>
            <a:ext cx="1513556" cy="410562"/>
          </a:xfrm>
          <a:prstGeom prst="rect">
            <a:avLst/>
          </a:prstGeom>
        </p:spPr>
        <p:txBody>
          <a:bodyPr wrap="none">
            <a:spAutoFit/>
          </a:bodyPr>
          <a:lstStyle/>
          <a:p>
            <a:r>
              <a:rPr lang="en-US" altLang="ja-JP"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構造設計</a:t>
            </a:r>
          </a:p>
        </p:txBody>
      </p:sp>
    </p:spTree>
    <p:extLst>
      <p:ext uri="{BB962C8B-B14F-4D97-AF65-F5344CB8AC3E}">
        <p14:creationId xmlns:p14="http://schemas.microsoft.com/office/powerpoint/2010/main" val="429439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タイトルのみ">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4DE79-268F-4C1A-8933-263129D2AF90}" type="datetimeFigureOut">
              <a:rPr lang="en-US" smtClean="0"/>
              <a:pPr/>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grpSp>
        <p:nvGrpSpPr>
          <p:cNvPr id="20" name="グループ化 19"/>
          <p:cNvGrpSpPr/>
          <p:nvPr userDrawn="1"/>
        </p:nvGrpSpPr>
        <p:grpSpPr>
          <a:xfrm>
            <a:off x="-8040" y="1"/>
            <a:ext cx="12809639" cy="621212"/>
            <a:chOff x="-6222" y="0"/>
            <a:chExt cx="9912221" cy="443723"/>
          </a:xfrm>
        </p:grpSpPr>
        <p:sp>
          <p:nvSpPr>
            <p:cNvPr id="21" name="正方形/長方形 20"/>
            <p:cNvSpPr/>
            <p:nvPr/>
          </p:nvSpPr>
          <p:spPr>
            <a:xfrm>
              <a:off x="-6222" y="0"/>
              <a:ext cx="9912221" cy="44372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68" dirty="0"/>
            </a:p>
          </p:txBody>
        </p:sp>
        <p:pic>
          <p:nvPicPr>
            <p:cNvPr id="22" name="Picture 2" descr="C:\Users\e12508\Desktop\Web_H_3D_ALL_JP\Type-1\Web_H_3D_Type-1_75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3360" y="56336"/>
              <a:ext cx="1640632" cy="3310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9"/>
            <p:cNvSpPr txBox="1"/>
            <p:nvPr/>
          </p:nvSpPr>
          <p:spPr>
            <a:xfrm>
              <a:off x="6829424" y="0"/>
              <a:ext cx="1435943" cy="39768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チーム</a:t>
              </a:r>
              <a:r>
                <a:rPr kumimoji="1" lang="en-US" altLang="ja-JP" sz="2068"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Ultra</a:t>
              </a:r>
              <a:r>
                <a:rPr kumimoji="1" lang="en-US" altLang="ja-JP" sz="3618" b="1" i="1" dirty="0">
                  <a:solidFill>
                    <a:schemeClr val="accent2"/>
                  </a:solidFill>
                  <a:effectLst>
                    <a:outerShdw blurRad="50800" dist="50800" dir="5400000" algn="ctr" rotWithShape="0">
                      <a:schemeClr val="bg1"/>
                    </a:outerShdw>
                  </a:effectLst>
                  <a:latin typeface="HGP明朝B" panose="02020800000000000000" pitchFamily="18" charset="-128"/>
                  <a:ea typeface="HGP明朝B" panose="02020800000000000000" pitchFamily="18" charset="-128"/>
                </a:rPr>
                <a:t>P</a:t>
              </a:r>
              <a:r>
                <a:rPr kumimoji="1" lang="ja-JP" altLang="en-US" sz="1551" b="1" i="0" dirty="0">
                  <a:solidFill>
                    <a:schemeClr val="bg1"/>
                  </a:solidFill>
                  <a:effectLst>
                    <a:outerShdw blurRad="50800" dist="50800" dir="5400000" algn="ctr" rotWithShape="0">
                      <a:schemeClr val="bg1">
                        <a:lumMod val="50000"/>
                      </a:schemeClr>
                    </a:outerShdw>
                  </a:effectLst>
                  <a:latin typeface="HGP行書体" panose="03000600000000000000" pitchFamily="66" charset="-128"/>
                  <a:ea typeface="HGP行書体" panose="03000600000000000000" pitchFamily="66" charset="-128"/>
                </a:rPr>
                <a:t>さま</a:t>
              </a:r>
            </a:p>
          </p:txBody>
        </p:sp>
      </p:grpSp>
      <p:sp>
        <p:nvSpPr>
          <p:cNvPr id="25" name="台形 24"/>
          <p:cNvSpPr/>
          <p:nvPr userDrawn="1"/>
        </p:nvSpPr>
        <p:spPr>
          <a:xfrm>
            <a:off x="-12640" y="23391"/>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3" name="台形 12"/>
          <p:cNvSpPr/>
          <p:nvPr/>
        </p:nvSpPr>
        <p:spPr>
          <a:xfrm>
            <a:off x="1752082" y="29693"/>
            <a:ext cx="1929077" cy="585266"/>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9" name="正方形/長方形 18"/>
          <p:cNvSpPr/>
          <p:nvPr/>
        </p:nvSpPr>
        <p:spPr>
          <a:xfrm>
            <a:off x="1771997" y="178467"/>
            <a:ext cx="1715534" cy="400110"/>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ゲーム分析</a:t>
            </a:r>
          </a:p>
        </p:txBody>
      </p:sp>
      <p:sp>
        <p:nvSpPr>
          <p:cNvPr id="28" name="テキスト ボックス 27"/>
          <p:cNvSpPr txBox="1"/>
          <p:nvPr userDrawn="1"/>
        </p:nvSpPr>
        <p:spPr>
          <a:xfrm>
            <a:off x="16383" y="172469"/>
            <a:ext cx="1804451" cy="410562"/>
          </a:xfrm>
          <a:prstGeom prst="rect">
            <a:avLst/>
          </a:prstGeom>
          <a:noFill/>
        </p:spPr>
        <p:txBody>
          <a:bodyPr wrap="square" rtlCol="0">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要件分析</a:t>
            </a:r>
          </a:p>
        </p:txBody>
      </p:sp>
      <p:sp>
        <p:nvSpPr>
          <p:cNvPr id="12" name="台形 11"/>
          <p:cNvSpPr/>
          <p:nvPr/>
        </p:nvSpPr>
        <p:spPr>
          <a:xfrm>
            <a:off x="3502987" y="29693"/>
            <a:ext cx="1929077" cy="588375"/>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5" name="正方形/長方形 14"/>
          <p:cNvSpPr/>
          <p:nvPr/>
        </p:nvSpPr>
        <p:spPr>
          <a:xfrm>
            <a:off x="3579641" y="174578"/>
            <a:ext cx="1869807"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検証</a:t>
            </a:r>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設計</a:t>
            </a:r>
          </a:p>
        </p:txBody>
      </p:sp>
      <p:sp>
        <p:nvSpPr>
          <p:cNvPr id="11" name="台形 10"/>
          <p:cNvSpPr/>
          <p:nvPr/>
        </p:nvSpPr>
        <p:spPr>
          <a:xfrm>
            <a:off x="5256442" y="29692"/>
            <a:ext cx="1929077" cy="591521"/>
          </a:xfrm>
          <a:prstGeom prst="trapezoid">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6" name="正方形/長方形 15"/>
          <p:cNvSpPr/>
          <p:nvPr/>
        </p:nvSpPr>
        <p:spPr>
          <a:xfrm>
            <a:off x="5382107" y="178346"/>
            <a:ext cx="1500732" cy="410562"/>
          </a:xfrm>
          <a:prstGeom prst="rect">
            <a:avLst/>
          </a:prstGeom>
        </p:spPr>
        <p:txBody>
          <a:bodyPr wrap="none">
            <a:spAutoFit/>
          </a:bodyPr>
          <a:lstStyle/>
          <a:p>
            <a:r>
              <a:rPr lang="en-US" altLang="ja-JP"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2000"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構造設計</a:t>
            </a:r>
          </a:p>
        </p:txBody>
      </p:sp>
      <p:sp>
        <p:nvSpPr>
          <p:cNvPr id="10" name="台形 9"/>
          <p:cNvSpPr/>
          <p:nvPr/>
        </p:nvSpPr>
        <p:spPr>
          <a:xfrm>
            <a:off x="6991472" y="22156"/>
            <a:ext cx="1929077" cy="595911"/>
          </a:xfrm>
          <a:prstGeom prst="trapezoid">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1181679"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dirty="0">
              <a:ln>
                <a:noFill/>
              </a:ln>
              <a:solidFill>
                <a:prstClr val="white"/>
              </a:solidFill>
              <a:effectLst/>
              <a:uLnTx/>
              <a:uFillTx/>
              <a:latin typeface="Century Gothic"/>
              <a:ea typeface="メイリオ" panose="020B0604030504040204" pitchFamily="50" charset="-128"/>
              <a:cs typeface="+mn-cs"/>
            </a:endParaRPr>
          </a:p>
        </p:txBody>
      </p:sp>
      <p:sp>
        <p:nvSpPr>
          <p:cNvPr id="17" name="正方形/長方形 16"/>
          <p:cNvSpPr/>
          <p:nvPr/>
        </p:nvSpPr>
        <p:spPr>
          <a:xfrm>
            <a:off x="7106395" y="165295"/>
            <a:ext cx="1513556" cy="410562"/>
          </a:xfrm>
          <a:prstGeom prst="rect">
            <a:avLst/>
          </a:prstGeom>
        </p:spPr>
        <p:txBody>
          <a:bodyPr wrap="none">
            <a:spAutoFit/>
          </a:bodyPr>
          <a:lstStyle/>
          <a:p>
            <a:r>
              <a:rPr lang="en-US" altLang="ja-JP"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2000" b="1" dirty="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制御技術</a:t>
            </a:r>
          </a:p>
        </p:txBody>
      </p:sp>
    </p:spTree>
    <p:extLst>
      <p:ext uri="{BB962C8B-B14F-4D97-AF65-F5344CB8AC3E}">
        <p14:creationId xmlns:p14="http://schemas.microsoft.com/office/powerpoint/2010/main" val="15242492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1" y="511179"/>
            <a:ext cx="11041380" cy="18557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80111" y="2555875"/>
            <a:ext cx="11041380" cy="60918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80111" y="8898894"/>
            <a:ext cx="2880360" cy="511175"/>
          </a:xfrm>
          <a:prstGeom prst="rect">
            <a:avLst/>
          </a:prstGeom>
        </p:spPr>
        <p:txBody>
          <a:bodyPr vert="horz" lIns="91440" tIns="45720" rIns="91440" bIns="45720" rtlCol="0" anchor="ctr"/>
          <a:lstStyle>
            <a:lvl1pPr algn="l">
              <a:defRPr sz="1551">
                <a:solidFill>
                  <a:schemeClr val="tx1">
                    <a:tint val="75000"/>
                  </a:schemeClr>
                </a:solidFill>
              </a:defRPr>
            </a:lvl1pPr>
          </a:lstStyle>
          <a:p>
            <a:fld id="{C674ECE1-DCDD-4DE9-B7E5-B820BB832BE2}" type="datetimeFigureOut">
              <a:rPr kumimoji="1" lang="ja-JP" altLang="en-US" smtClean="0"/>
              <a:pPr/>
              <a:t>2018/10/15</a:t>
            </a:fld>
            <a:endParaRPr kumimoji="1" lang="ja-JP" altLang="en-US"/>
          </a:p>
        </p:txBody>
      </p:sp>
      <p:sp>
        <p:nvSpPr>
          <p:cNvPr id="5" name="Footer Placeholder 4"/>
          <p:cNvSpPr>
            <a:spLocks noGrp="1"/>
          </p:cNvSpPr>
          <p:nvPr>
            <p:ph type="ftr" sz="quarter" idx="3"/>
          </p:nvPr>
        </p:nvSpPr>
        <p:spPr>
          <a:xfrm>
            <a:off x="4240531" y="8898894"/>
            <a:ext cx="4320540" cy="511175"/>
          </a:xfrm>
          <a:prstGeom prst="rect">
            <a:avLst/>
          </a:prstGeom>
        </p:spPr>
        <p:txBody>
          <a:bodyPr vert="horz" lIns="91440" tIns="45720" rIns="91440" bIns="45720" rtlCol="0" anchor="ctr"/>
          <a:lstStyle>
            <a:lvl1pPr algn="ctr">
              <a:defRPr sz="155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041131" y="8898894"/>
            <a:ext cx="2880360" cy="511175"/>
          </a:xfrm>
          <a:prstGeom prst="rect">
            <a:avLst/>
          </a:prstGeom>
        </p:spPr>
        <p:txBody>
          <a:bodyPr vert="horz" lIns="91440" tIns="45720" rIns="91440" bIns="45720" rtlCol="0" anchor="ctr"/>
          <a:lstStyle>
            <a:lvl1pPr algn="r">
              <a:defRPr sz="1551">
                <a:solidFill>
                  <a:schemeClr val="tx1">
                    <a:tint val="75000"/>
                  </a:schemeClr>
                </a:solidFill>
              </a:defRPr>
            </a:lvl1pPr>
          </a:lstStyle>
          <a:p>
            <a:fld id="{91ABE36E-D72F-4B41-B585-1072385A0634}" type="slidenum">
              <a:rPr kumimoji="1" lang="ja-JP" altLang="en-US" smtClean="0"/>
              <a:pPr/>
              <a:t>‹#›</a:t>
            </a:fld>
            <a:endParaRPr kumimoji="1" lang="ja-JP" altLang="en-US"/>
          </a:p>
        </p:txBody>
      </p:sp>
    </p:spTree>
    <p:extLst>
      <p:ext uri="{BB962C8B-B14F-4D97-AF65-F5344CB8AC3E}">
        <p14:creationId xmlns:p14="http://schemas.microsoft.com/office/powerpoint/2010/main" val="311123956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xStyles>
    <p:titleStyle>
      <a:lvl1pPr algn="l" defTabSz="1181679" rtl="0" eaLnBrk="1" latinLnBrk="0" hangingPunct="1">
        <a:lnSpc>
          <a:spcPct val="90000"/>
        </a:lnSpc>
        <a:spcBef>
          <a:spcPct val="0"/>
        </a:spcBef>
        <a:buNone/>
        <a:defRPr kumimoji="1" sz="5686" kern="1200">
          <a:solidFill>
            <a:schemeClr val="tx1"/>
          </a:solidFill>
          <a:latin typeface="+mj-lt"/>
          <a:ea typeface="+mj-ea"/>
          <a:cs typeface="+mj-cs"/>
        </a:defRPr>
      </a:lvl1pPr>
    </p:titleStyle>
    <p:bodyStyle>
      <a:lvl1pPr marL="295420" indent="-295420" algn="l" defTabSz="1181679" rtl="0" eaLnBrk="1" latinLnBrk="0" hangingPunct="1">
        <a:lnSpc>
          <a:spcPct val="90000"/>
        </a:lnSpc>
        <a:spcBef>
          <a:spcPts val="1292"/>
        </a:spcBef>
        <a:buFont typeface="Arial" panose="020B0604020202020204" pitchFamily="34" charset="0"/>
        <a:buChar char="•"/>
        <a:defRPr kumimoji="1" sz="3618" kern="1200">
          <a:solidFill>
            <a:schemeClr val="tx1"/>
          </a:solidFill>
          <a:latin typeface="+mn-lt"/>
          <a:ea typeface="+mn-ea"/>
          <a:cs typeface="+mn-cs"/>
        </a:defRPr>
      </a:lvl1pPr>
      <a:lvl2pPr marL="886259" indent="-295420" algn="l" defTabSz="1181679" rtl="0" eaLnBrk="1" latinLnBrk="0" hangingPunct="1">
        <a:lnSpc>
          <a:spcPct val="90000"/>
        </a:lnSpc>
        <a:spcBef>
          <a:spcPts val="646"/>
        </a:spcBef>
        <a:buFont typeface="Arial" panose="020B0604020202020204" pitchFamily="34" charset="0"/>
        <a:buChar char="•"/>
        <a:defRPr kumimoji="1" sz="3102" kern="1200">
          <a:solidFill>
            <a:schemeClr val="tx1"/>
          </a:solidFill>
          <a:latin typeface="+mn-lt"/>
          <a:ea typeface="+mn-ea"/>
          <a:cs typeface="+mn-cs"/>
        </a:defRPr>
      </a:lvl2pPr>
      <a:lvl3pPr marL="1477099" indent="-295420" algn="l" defTabSz="1181679" rtl="0" eaLnBrk="1" latinLnBrk="0" hangingPunct="1">
        <a:lnSpc>
          <a:spcPct val="90000"/>
        </a:lnSpc>
        <a:spcBef>
          <a:spcPts val="646"/>
        </a:spcBef>
        <a:buFont typeface="Arial" panose="020B0604020202020204" pitchFamily="34" charset="0"/>
        <a:buChar char="•"/>
        <a:defRPr kumimoji="1" sz="2585" kern="1200">
          <a:solidFill>
            <a:schemeClr val="tx1"/>
          </a:solidFill>
          <a:latin typeface="+mn-lt"/>
          <a:ea typeface="+mn-ea"/>
          <a:cs typeface="+mn-cs"/>
        </a:defRPr>
      </a:lvl3pPr>
      <a:lvl4pPr marL="2067938"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4pPr>
      <a:lvl5pPr marL="2658778"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5pPr>
      <a:lvl6pPr marL="3249618"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6pPr>
      <a:lvl7pPr marL="3840457"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7pPr>
      <a:lvl8pPr marL="4431297"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8pPr>
      <a:lvl9pPr marL="5022136" indent="-295420" algn="l" defTabSz="1181679" rtl="0" eaLnBrk="1" latinLnBrk="0" hangingPunct="1">
        <a:lnSpc>
          <a:spcPct val="90000"/>
        </a:lnSpc>
        <a:spcBef>
          <a:spcPts val="646"/>
        </a:spcBef>
        <a:buFont typeface="Arial" panose="020B0604020202020204" pitchFamily="34" charset="0"/>
        <a:buChar char="•"/>
        <a:defRPr kumimoji="1" sz="2326" kern="1200">
          <a:solidFill>
            <a:schemeClr val="tx1"/>
          </a:solidFill>
          <a:latin typeface="+mn-lt"/>
          <a:ea typeface="+mn-ea"/>
          <a:cs typeface="+mn-cs"/>
        </a:defRPr>
      </a:lvl9pPr>
    </p:bodyStyle>
    <p:otherStyle>
      <a:defPPr>
        <a:defRPr lang="en-US"/>
      </a:defPPr>
      <a:lvl1pPr marL="0" algn="l" defTabSz="1181679" rtl="0" eaLnBrk="1" latinLnBrk="0" hangingPunct="1">
        <a:defRPr kumimoji="1" sz="2326" kern="1200">
          <a:solidFill>
            <a:schemeClr val="tx1"/>
          </a:solidFill>
          <a:latin typeface="+mn-lt"/>
          <a:ea typeface="+mn-ea"/>
          <a:cs typeface="+mn-cs"/>
        </a:defRPr>
      </a:lvl1pPr>
      <a:lvl2pPr marL="590840" algn="l" defTabSz="1181679" rtl="0" eaLnBrk="1" latinLnBrk="0" hangingPunct="1">
        <a:defRPr kumimoji="1" sz="2326" kern="1200">
          <a:solidFill>
            <a:schemeClr val="tx1"/>
          </a:solidFill>
          <a:latin typeface="+mn-lt"/>
          <a:ea typeface="+mn-ea"/>
          <a:cs typeface="+mn-cs"/>
        </a:defRPr>
      </a:lvl2pPr>
      <a:lvl3pPr marL="1181679" algn="l" defTabSz="1181679" rtl="0" eaLnBrk="1" latinLnBrk="0" hangingPunct="1">
        <a:defRPr kumimoji="1" sz="2326" kern="1200">
          <a:solidFill>
            <a:schemeClr val="tx1"/>
          </a:solidFill>
          <a:latin typeface="+mn-lt"/>
          <a:ea typeface="+mn-ea"/>
          <a:cs typeface="+mn-cs"/>
        </a:defRPr>
      </a:lvl3pPr>
      <a:lvl4pPr marL="1772519" algn="l" defTabSz="1181679" rtl="0" eaLnBrk="1" latinLnBrk="0" hangingPunct="1">
        <a:defRPr kumimoji="1" sz="2326" kern="1200">
          <a:solidFill>
            <a:schemeClr val="tx1"/>
          </a:solidFill>
          <a:latin typeface="+mn-lt"/>
          <a:ea typeface="+mn-ea"/>
          <a:cs typeface="+mn-cs"/>
        </a:defRPr>
      </a:lvl4pPr>
      <a:lvl5pPr marL="2363358" algn="l" defTabSz="1181679" rtl="0" eaLnBrk="1" latinLnBrk="0" hangingPunct="1">
        <a:defRPr kumimoji="1" sz="2326" kern="1200">
          <a:solidFill>
            <a:schemeClr val="tx1"/>
          </a:solidFill>
          <a:latin typeface="+mn-lt"/>
          <a:ea typeface="+mn-ea"/>
          <a:cs typeface="+mn-cs"/>
        </a:defRPr>
      </a:lvl5pPr>
      <a:lvl6pPr marL="2954198" algn="l" defTabSz="1181679" rtl="0" eaLnBrk="1" latinLnBrk="0" hangingPunct="1">
        <a:defRPr kumimoji="1" sz="2326" kern="1200">
          <a:solidFill>
            <a:schemeClr val="tx1"/>
          </a:solidFill>
          <a:latin typeface="+mn-lt"/>
          <a:ea typeface="+mn-ea"/>
          <a:cs typeface="+mn-cs"/>
        </a:defRPr>
      </a:lvl6pPr>
      <a:lvl7pPr marL="3545037" algn="l" defTabSz="1181679" rtl="0" eaLnBrk="1" latinLnBrk="0" hangingPunct="1">
        <a:defRPr kumimoji="1" sz="2326" kern="1200">
          <a:solidFill>
            <a:schemeClr val="tx1"/>
          </a:solidFill>
          <a:latin typeface="+mn-lt"/>
          <a:ea typeface="+mn-ea"/>
          <a:cs typeface="+mn-cs"/>
        </a:defRPr>
      </a:lvl7pPr>
      <a:lvl8pPr marL="4135877" algn="l" defTabSz="1181679" rtl="0" eaLnBrk="1" latinLnBrk="0" hangingPunct="1">
        <a:defRPr kumimoji="1" sz="2326" kern="1200">
          <a:solidFill>
            <a:schemeClr val="tx1"/>
          </a:solidFill>
          <a:latin typeface="+mn-lt"/>
          <a:ea typeface="+mn-ea"/>
          <a:cs typeface="+mn-cs"/>
        </a:defRPr>
      </a:lvl8pPr>
      <a:lvl9pPr marL="4726716" algn="l" defTabSz="1181679" rtl="0" eaLnBrk="1" latinLnBrk="0" hangingPunct="1">
        <a:defRPr kumimoji="1" sz="23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1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chart" Target="../charts/chart1.xml"/><Relationship Id="rId16"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chart" Target="../charts/chart3.xml"/><Relationship Id="rId9" Type="http://schemas.openxmlformats.org/officeDocument/2006/relationships/image" Target="../media/image35.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328</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a:t>コニカミノルタ株式会社</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a:solidFill>
                  <a:prstClr val="black"/>
                </a:solidFill>
                <a:latin typeface="ＭＳ Ｐゴシック" panose="020B0600070205080204" pitchFamily="34" charset="-128"/>
              </a:rPr>
              <a:t>東海</a:t>
            </a:r>
            <a:endParaRPr lang="ja-JP" altLang="en-US" sz="2400" dirty="0"/>
          </a:p>
        </p:txBody>
      </p:sp>
      <p:sp>
        <p:nvSpPr>
          <p:cNvPr id="3081" name="Rectangle 19">
            <a:extLst>
              <a:ext uri="{FF2B5EF4-FFF2-40B4-BE49-F238E27FC236}">
                <a16:creationId xmlns=""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a:solidFill>
                  <a:prstClr val="black"/>
                </a:solidFill>
                <a:latin typeface="ＭＳ Ｐゴシック" panose="020B0600070205080204" pitchFamily="34" charset="-128"/>
              </a:rPr>
              <a:t>愛知県豊川市</a:t>
            </a:r>
            <a:endParaRPr lang="ja-JP" altLang="en-US" sz="2400" dirty="0"/>
          </a:p>
        </p:txBody>
      </p:sp>
      <p:sp>
        <p:nvSpPr>
          <p:cNvPr id="3082" name="Rectangle 20">
            <a:extLst>
              <a:ext uri="{FF2B5EF4-FFF2-40B4-BE49-F238E27FC236}">
                <a16:creationId xmlns=""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400" dirty="0"/>
              <a:t>チーム</a:t>
            </a:r>
            <a:r>
              <a:rPr lang="en-US" altLang="ja-JP" sz="2400" dirty="0" err="1"/>
              <a:t>UltraP</a:t>
            </a:r>
            <a:r>
              <a:rPr lang="ja-JP" altLang="en-US" sz="2400" dirty="0"/>
              <a:t>さま</a:t>
            </a:r>
            <a:endParaRPr lang="en-US" altLang="ja-JP" sz="3200" dirty="0">
              <a:solidFill>
                <a:prstClr val="black"/>
              </a:solidFill>
            </a:endParaRPr>
          </a:p>
        </p:txBody>
      </p:sp>
      <p:sp>
        <p:nvSpPr>
          <p:cNvPr id="10" name="Rectangle 4">
            <a:extLst>
              <a:ext uri="{FF2B5EF4-FFF2-40B4-BE49-F238E27FC236}">
                <a16:creationId xmlns=""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p:txBody>
      </p:sp>
      <p:sp>
        <p:nvSpPr>
          <p:cNvPr id="11" name="Rectangle 3">
            <a:extLst>
              <a:ext uri="{FF2B5EF4-FFF2-40B4-BE49-F238E27FC236}">
                <a16:creationId xmlns=""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p:txBody>
      </p:sp>
      <p:grpSp>
        <p:nvGrpSpPr>
          <p:cNvPr id="12" name="グループ化 11"/>
          <p:cNvGrpSpPr/>
          <p:nvPr/>
        </p:nvGrpSpPr>
        <p:grpSpPr>
          <a:xfrm>
            <a:off x="1114352" y="2142755"/>
            <a:ext cx="4687020" cy="1577725"/>
            <a:chOff x="218903" y="2060320"/>
            <a:chExt cx="4687020" cy="1577725"/>
          </a:xfrm>
        </p:grpSpPr>
        <p:sp>
          <p:nvSpPr>
            <p:cNvPr id="13" name="テキスト ボックス 12"/>
            <p:cNvSpPr txBox="1"/>
            <p:nvPr/>
          </p:nvSpPr>
          <p:spPr>
            <a:xfrm>
              <a:off x="218903" y="2068385"/>
              <a:ext cx="1077401" cy="1569660"/>
            </a:xfrm>
            <a:prstGeom prst="rect">
              <a:avLst/>
            </a:prstGeom>
            <a:noFill/>
          </p:spPr>
          <p:txBody>
            <a:bodyPr wrap="square" rtlCol="0">
              <a:spAutoFit/>
            </a:bodyPr>
            <a:lstStyle/>
            <a:p>
              <a:r>
                <a:rPr kumimoji="1" lang="en-US" altLang="ja-JP" sz="9600" b="1" i="1" dirty="0">
                  <a:solidFill>
                    <a:schemeClr val="accent2"/>
                  </a:solidFill>
                </a:rPr>
                <a:t>P</a:t>
              </a:r>
              <a:endParaRPr kumimoji="1" lang="ja-JP" altLang="en-US" sz="9600" b="1" i="1" dirty="0">
                <a:solidFill>
                  <a:schemeClr val="accent2"/>
                </a:solidFill>
              </a:endParaRPr>
            </a:p>
          </p:txBody>
        </p:sp>
        <p:grpSp>
          <p:nvGrpSpPr>
            <p:cNvPr id="14" name="グループ化 13"/>
            <p:cNvGrpSpPr/>
            <p:nvPr/>
          </p:nvGrpSpPr>
          <p:grpSpPr>
            <a:xfrm>
              <a:off x="1183850" y="2060320"/>
              <a:ext cx="3675156" cy="552040"/>
              <a:chOff x="198878" y="2382773"/>
              <a:chExt cx="3675156" cy="552040"/>
            </a:xfrm>
          </p:grpSpPr>
          <p:grpSp>
            <p:nvGrpSpPr>
              <p:cNvPr id="30" name="グループ化 29"/>
              <p:cNvGrpSpPr/>
              <p:nvPr/>
            </p:nvGrpSpPr>
            <p:grpSpPr>
              <a:xfrm>
                <a:off x="198878" y="2736160"/>
                <a:ext cx="3675156" cy="198653"/>
                <a:chOff x="198878" y="2736160"/>
                <a:chExt cx="3675156" cy="198653"/>
              </a:xfrm>
            </p:grpSpPr>
            <p:cxnSp>
              <p:nvCxnSpPr>
                <p:cNvPr id="32" name="直線コネクタ 31"/>
                <p:cNvCxnSpPr/>
                <p:nvPr/>
              </p:nvCxnSpPr>
              <p:spPr>
                <a:xfrm flipV="1">
                  <a:off x="198878" y="2736160"/>
                  <a:ext cx="404888" cy="1986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583928" y="2740751"/>
                  <a:ext cx="32901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テキスト ボックス 30"/>
              <p:cNvSpPr txBox="1"/>
              <p:nvPr/>
            </p:nvSpPr>
            <p:spPr>
              <a:xfrm>
                <a:off x="769443" y="2382773"/>
                <a:ext cx="997389" cy="338554"/>
              </a:xfrm>
              <a:prstGeom prst="rect">
                <a:avLst/>
              </a:prstGeom>
              <a:noFill/>
            </p:spPr>
            <p:txBody>
              <a:bodyPr wrap="none" rtlCol="0">
                <a:spAutoFit/>
              </a:bodyPr>
              <a:lstStyle/>
              <a:p>
                <a:r>
                  <a:rPr lang="en-US" altLang="ja-JP" dirty="0" err="1">
                    <a:solidFill>
                      <a:srgbClr val="FF0000"/>
                    </a:solidFill>
                    <a:latin typeface="HG丸ｺﾞｼｯｸM-PRO" panose="020F0600000000000000" pitchFamily="50" charset="-128"/>
                    <a:ea typeface="HG丸ｺﾞｼｯｸM-PRO" panose="020F0600000000000000" pitchFamily="50" charset="-128"/>
                  </a:rPr>
                  <a:t>P</a:t>
                </a:r>
                <a:r>
                  <a:rPr lang="en-US" altLang="ja-JP" dirty="0" err="1">
                    <a:latin typeface="HG丸ｺﾞｼｯｸM-PRO" panose="020F0600000000000000" pitchFamily="50" charset="-128"/>
                    <a:ea typeface="HG丸ｺﾞｼｯｸM-PRO" panose="020F0600000000000000" pitchFamily="50" charset="-128"/>
                  </a:rPr>
                  <a:t>acifico</a:t>
                </a:r>
                <a:endParaRPr kumimoji="1" lang="ja-JP" altLang="en-US" dirty="0"/>
              </a:p>
            </p:txBody>
          </p:sp>
        </p:grpSp>
        <p:grpSp>
          <p:nvGrpSpPr>
            <p:cNvPr id="15" name="グループ化 14"/>
            <p:cNvGrpSpPr/>
            <p:nvPr/>
          </p:nvGrpSpPr>
          <p:grpSpPr>
            <a:xfrm>
              <a:off x="1170270" y="2369445"/>
              <a:ext cx="3688736" cy="552040"/>
              <a:chOff x="198878" y="2382773"/>
              <a:chExt cx="3688736" cy="552040"/>
            </a:xfrm>
          </p:grpSpPr>
          <p:grpSp>
            <p:nvGrpSpPr>
              <p:cNvPr id="26" name="グループ化 25"/>
              <p:cNvGrpSpPr/>
              <p:nvPr/>
            </p:nvGrpSpPr>
            <p:grpSpPr>
              <a:xfrm>
                <a:off x="198878" y="2736160"/>
                <a:ext cx="3688736" cy="198653"/>
                <a:chOff x="198878" y="2736160"/>
                <a:chExt cx="3688736" cy="198653"/>
              </a:xfrm>
            </p:grpSpPr>
            <p:cxnSp>
              <p:nvCxnSpPr>
                <p:cNvPr id="28" name="直線コネクタ 27"/>
                <p:cNvCxnSpPr/>
                <p:nvPr/>
              </p:nvCxnSpPr>
              <p:spPr>
                <a:xfrm flipV="1">
                  <a:off x="198878" y="2736160"/>
                  <a:ext cx="404888" cy="1986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595079" y="2740751"/>
                  <a:ext cx="329253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769443" y="2382773"/>
                <a:ext cx="997389" cy="338554"/>
              </a:xfrm>
              <a:prstGeom prst="rect">
                <a:avLst/>
              </a:prstGeom>
              <a:noFill/>
            </p:spPr>
            <p:txBody>
              <a:bodyPr wrap="none" rtlCol="0">
                <a:spAutoFit/>
              </a:bodyPr>
              <a:lstStyle/>
              <a:p>
                <a:r>
                  <a:rPr lang="en-US" altLang="ja-JP" dirty="0">
                    <a:solidFill>
                      <a:srgbClr val="FF0000"/>
                    </a:solidFill>
                    <a:latin typeface="HG丸ｺﾞｼｯｸM-PRO" panose="020F0600000000000000" pitchFamily="50" charset="-128"/>
                    <a:ea typeface="HG丸ｺﾞｼｯｸM-PRO" panose="020F0600000000000000" pitchFamily="50" charset="-128"/>
                  </a:rPr>
                  <a:t>P</a:t>
                </a:r>
                <a:r>
                  <a:rPr lang="en-US" altLang="ja-JP" dirty="0">
                    <a:latin typeface="HG丸ｺﾞｼｯｸM-PRO" panose="020F0600000000000000" pitchFamily="50" charset="-128"/>
                    <a:ea typeface="HG丸ｺﾞｼｯｸM-PRO" panose="020F0600000000000000" pitchFamily="50" charset="-128"/>
                  </a:rPr>
                  <a:t>assion</a:t>
                </a:r>
                <a:endParaRPr lang="ja-JP" altLang="en-US" dirty="0"/>
              </a:p>
            </p:txBody>
          </p:sp>
        </p:grpSp>
        <p:grpSp>
          <p:nvGrpSpPr>
            <p:cNvPr id="16" name="グループ化 15"/>
            <p:cNvGrpSpPr/>
            <p:nvPr/>
          </p:nvGrpSpPr>
          <p:grpSpPr>
            <a:xfrm>
              <a:off x="1164862" y="2683938"/>
              <a:ext cx="3694144" cy="552040"/>
              <a:chOff x="198878" y="2382773"/>
              <a:chExt cx="3694144" cy="552040"/>
            </a:xfrm>
          </p:grpSpPr>
          <p:grpSp>
            <p:nvGrpSpPr>
              <p:cNvPr id="20" name="グループ化 19"/>
              <p:cNvGrpSpPr/>
              <p:nvPr/>
            </p:nvGrpSpPr>
            <p:grpSpPr>
              <a:xfrm>
                <a:off x="198878" y="2736160"/>
                <a:ext cx="3694144" cy="198653"/>
                <a:chOff x="198878" y="2736160"/>
                <a:chExt cx="3694144" cy="198653"/>
              </a:xfrm>
            </p:grpSpPr>
            <p:cxnSp>
              <p:nvCxnSpPr>
                <p:cNvPr id="24" name="直線コネクタ 23"/>
                <p:cNvCxnSpPr/>
                <p:nvPr/>
              </p:nvCxnSpPr>
              <p:spPr>
                <a:xfrm flipV="1">
                  <a:off x="198878" y="2736160"/>
                  <a:ext cx="404888" cy="1986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595079" y="2740751"/>
                  <a:ext cx="3297943"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p:cNvSpPr txBox="1"/>
              <p:nvPr/>
            </p:nvSpPr>
            <p:spPr>
              <a:xfrm>
                <a:off x="769443" y="2382773"/>
                <a:ext cx="766557" cy="338554"/>
              </a:xfrm>
              <a:prstGeom prst="rect">
                <a:avLst/>
              </a:prstGeom>
              <a:noFill/>
            </p:spPr>
            <p:txBody>
              <a:bodyPr wrap="none" rtlCol="0">
                <a:spAutoFit/>
              </a:bodyPr>
              <a:lstStyle/>
              <a:p>
                <a:r>
                  <a:rPr lang="en-US" altLang="ja-JP" dirty="0">
                    <a:solidFill>
                      <a:srgbClr val="FF0000"/>
                    </a:solidFill>
                    <a:latin typeface="HG丸ｺﾞｼｯｸM-PRO" panose="020F0600000000000000" pitchFamily="50" charset="-128"/>
                    <a:ea typeface="HG丸ｺﾞｼｯｸM-PRO" panose="020F0600000000000000" pitchFamily="50" charset="-128"/>
                  </a:rPr>
                  <a:t>P</a:t>
                </a:r>
                <a:r>
                  <a:rPr lang="en-US" altLang="ja-JP" dirty="0">
                    <a:latin typeface="HG丸ｺﾞｼｯｸM-PRO" panose="020F0600000000000000" pitchFamily="50" charset="-128"/>
                    <a:ea typeface="HG丸ｺﾞｼｯｸM-PRO" panose="020F0600000000000000" pitchFamily="50" charset="-128"/>
                  </a:rPr>
                  <a:t>rime</a:t>
                </a:r>
                <a:endParaRPr lang="ja-JP" altLang="en-US" dirty="0"/>
              </a:p>
            </p:txBody>
          </p:sp>
        </p:grpSp>
        <p:sp>
          <p:nvSpPr>
            <p:cNvPr id="17" name="テキスト ボックス 16"/>
            <p:cNvSpPr txBox="1"/>
            <p:nvPr/>
          </p:nvSpPr>
          <p:spPr>
            <a:xfrm>
              <a:off x="2954248" y="2092034"/>
              <a:ext cx="1915909" cy="338554"/>
            </a:xfrm>
            <a:prstGeom prst="rect">
              <a:avLst/>
            </a:prstGeom>
            <a:noFill/>
          </p:spPr>
          <p:txBody>
            <a:bodyPr wrap="none" rtlCol="0">
              <a:spAutoFit/>
            </a:bodyPr>
            <a:lstStyle/>
            <a:p>
              <a:r>
                <a:rPr kumimoji="1"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パシフィコ</a:t>
              </a:r>
              <a:r>
                <a:rPr kumimoji="1" lang="ja-JP" altLang="en-US" dirty="0">
                  <a:latin typeface="Meiryo UI" panose="020B0604030504040204" pitchFamily="50" charset="-128"/>
                  <a:ea typeface="Meiryo UI" panose="020B0604030504040204" pitchFamily="50" charset="-128"/>
                  <a:cs typeface="Meiryo UI" panose="020B0604030504040204" pitchFamily="50" charset="-128"/>
                </a:rPr>
                <a:t>で総合優勝</a:t>
              </a:r>
            </a:p>
          </p:txBody>
        </p:sp>
        <p:sp>
          <p:nvSpPr>
            <p:cNvPr id="18" name="テキスト ボックス 17"/>
            <p:cNvSpPr txBox="1"/>
            <p:nvPr/>
          </p:nvSpPr>
          <p:spPr>
            <a:xfrm>
              <a:off x="2949938" y="2378268"/>
              <a:ext cx="1955985" cy="338554"/>
            </a:xfrm>
            <a:prstGeom prst="rect">
              <a:avLst/>
            </a:prstGeom>
            <a:noFill/>
          </p:spPr>
          <p:txBody>
            <a:bodyPr wrap="none" rtlCol="0">
              <a:spAutoFit/>
            </a:bodyPr>
            <a:lstStyle/>
            <a:p>
              <a:pPr algn="ct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情熱</a:t>
              </a:r>
              <a:r>
                <a:rPr lang="ja-JP" altLang="en-US" dirty="0">
                  <a:latin typeface="Meiryo UI" panose="020B0604030504040204" pitchFamily="50" charset="-128"/>
                  <a:ea typeface="Meiryo UI" panose="020B0604030504040204" pitchFamily="50" charset="-128"/>
                  <a:cs typeface="Meiryo UI" panose="020B0604030504040204" pitchFamily="50" charset="-128"/>
                </a:rPr>
                <a:t>を持って取り組む</a:t>
              </a:r>
            </a:p>
          </p:txBody>
        </p:sp>
        <p:sp>
          <p:nvSpPr>
            <p:cNvPr id="19" name="テキスト ボックス 18"/>
            <p:cNvSpPr txBox="1"/>
            <p:nvPr/>
          </p:nvSpPr>
          <p:spPr>
            <a:xfrm>
              <a:off x="2954248" y="2707999"/>
              <a:ext cx="1696298" cy="338554"/>
            </a:xfrm>
            <a:prstGeom prst="rect">
              <a:avLst/>
            </a:prstGeom>
            <a:noFill/>
          </p:spPr>
          <p:txBody>
            <a:bodyPr wrap="none" rtlCol="0">
              <a:spAutoFit/>
            </a:bodyPr>
            <a:lstStyle/>
            <a:p>
              <a:pPr algn="ctr"/>
              <a:r>
                <a:rPr lang="ja-JP" altLang="en-US"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最高</a:t>
              </a:r>
              <a:r>
                <a:rPr lang="ja-JP" altLang="en-US" dirty="0">
                  <a:latin typeface="Meiryo UI" panose="020B0604030504040204" pitchFamily="50" charset="-128"/>
                  <a:ea typeface="Meiryo UI" panose="020B0604030504040204" pitchFamily="50" charset="-128"/>
                  <a:cs typeface="Meiryo UI" panose="020B0604030504040204" pitchFamily="50" charset="-128"/>
                </a:rPr>
                <a:t>の結果を出す</a:t>
              </a:r>
            </a:p>
          </p:txBody>
        </p:sp>
      </p:grpSp>
      <p:sp>
        <p:nvSpPr>
          <p:cNvPr id="34" name="テキスト ボックス 33"/>
          <p:cNvSpPr txBox="1"/>
          <p:nvPr/>
        </p:nvSpPr>
        <p:spPr>
          <a:xfrm>
            <a:off x="208112" y="3370720"/>
            <a:ext cx="5976664" cy="2062103"/>
          </a:xfrm>
          <a:prstGeom prst="rect">
            <a:avLst/>
          </a:prstGeom>
          <a:noFill/>
        </p:spPr>
        <p:txBody>
          <a:bodyPr wrap="square" rtlCol="0">
            <a:spAutoFit/>
          </a:bodyPr>
          <a:lstStyle/>
          <a:p>
            <a:pPr marL="0" indent="0"/>
            <a:r>
              <a:rPr lang="ja-JP" altLang="en-US" dirty="0">
                <a:latin typeface="HG丸ｺﾞｼｯｸM-PRO" panose="020F0600000000000000" pitchFamily="50" charset="-128"/>
                <a:ea typeface="HG丸ｺﾞｼｯｸM-PRO" panose="020F0600000000000000" pitchFamily="50" charset="-128"/>
              </a:rPr>
              <a:t>チーム</a:t>
            </a:r>
            <a:r>
              <a:rPr lang="en-US" altLang="ja-JP" dirty="0" err="1">
                <a:latin typeface="HG丸ｺﾞｼｯｸM-PRO" panose="020F0600000000000000" pitchFamily="50" charset="-128"/>
                <a:ea typeface="HG丸ｺﾞｼｯｸM-PRO" panose="020F0600000000000000" pitchFamily="50" charset="-128"/>
              </a:rPr>
              <a:t>UltraP</a:t>
            </a:r>
            <a:r>
              <a:rPr lang="ja-JP" altLang="en-US" dirty="0">
                <a:latin typeface="HG丸ｺﾞｼｯｸM-PRO" panose="020F0600000000000000" pitchFamily="50" charset="-128"/>
                <a:ea typeface="HG丸ｺﾞｼｯｸM-PRO" panose="020F0600000000000000" pitchFamily="50" charset="-128"/>
              </a:rPr>
              <a:t>さまは東海・関東の</a:t>
            </a:r>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拠点から</a:t>
            </a:r>
            <a:r>
              <a:rPr lang="en-US" altLang="ja-JP" dirty="0">
                <a:latin typeface="HG丸ｺﾞｼｯｸM-PRO" panose="020F0600000000000000" pitchFamily="50" charset="-128"/>
                <a:ea typeface="HG丸ｺﾞｼｯｸM-PRO" panose="020F0600000000000000" pitchFamily="50" charset="-128"/>
              </a:rPr>
              <a:t>11</a:t>
            </a:r>
            <a:r>
              <a:rPr lang="ja-JP" altLang="en-US" dirty="0">
                <a:latin typeface="HG丸ｺﾞｼｯｸM-PRO" panose="020F0600000000000000" pitchFamily="50" charset="-128"/>
                <a:ea typeface="HG丸ｺﾞｼｯｸM-PRO" panose="020F0600000000000000" pitchFamily="50" charset="-128"/>
              </a:rPr>
              <a:t>名の中堅・若手社員が集まって作られたチームです。</a:t>
            </a:r>
          </a:p>
          <a:p>
            <a:pPr marL="0" indent="0"/>
            <a:r>
              <a:rPr lang="ja-JP" altLang="en-US" dirty="0">
                <a:latin typeface="HG丸ｺﾞｼｯｸM-PRO" panose="020F0600000000000000" pitchFamily="50" charset="-128"/>
                <a:ea typeface="HG丸ｺﾞｼｯｸM-PRO" panose="020F0600000000000000" pitchFamily="50" charset="-128"/>
              </a:rPr>
              <a:t>過去大会はコースを完走できずに終わったため、今年こそは完走します。過去の反省からリスクを考慮した走行戦略を立てました。モデリングにおいても良い設計を目指し、分析モデルに特に注力して取り組みました。</a:t>
            </a:r>
          </a:p>
          <a:p>
            <a:pPr marL="0" indent="0"/>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コースとも完走し、全国総合優勝を目指します！</a:t>
            </a:r>
            <a:endParaRPr lang="ja-JP" altLang="en-US" sz="1800" dirty="0">
              <a:latin typeface="HG丸ｺﾞｼｯｸM-PRO" panose="020F0600000000000000" pitchFamily="50" charset="-128"/>
              <a:ea typeface="HG丸ｺﾞｼｯｸM-PRO" panose="020F0600000000000000" pitchFamily="50" charset="-128"/>
            </a:endParaRPr>
          </a:p>
          <a:p>
            <a:endParaRPr kumimoji="1" lang="ja-JP" altLang="en-US" dirty="0"/>
          </a:p>
        </p:txBody>
      </p:sp>
      <p:grpSp>
        <p:nvGrpSpPr>
          <p:cNvPr id="59" name="グループ化 58"/>
          <p:cNvGrpSpPr/>
          <p:nvPr/>
        </p:nvGrpSpPr>
        <p:grpSpPr>
          <a:xfrm>
            <a:off x="6492215" y="7752372"/>
            <a:ext cx="5885249" cy="1561844"/>
            <a:chOff x="2191604" y="-2024868"/>
            <a:chExt cx="5050066" cy="2308664"/>
          </a:xfrm>
        </p:grpSpPr>
        <p:sp>
          <p:nvSpPr>
            <p:cNvPr id="60" name="正方形/長方形 59"/>
            <p:cNvSpPr/>
            <p:nvPr/>
          </p:nvSpPr>
          <p:spPr>
            <a:xfrm>
              <a:off x="2191753" y="-2024868"/>
              <a:ext cx="1832783" cy="43204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設計</a:t>
              </a:r>
              <a:r>
                <a:rPr kumimoji="1" lang="ja-JP" altLang="en-US"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モデル</a:t>
              </a:r>
            </a:p>
          </p:txBody>
        </p:sp>
        <p:sp>
          <p:nvSpPr>
            <p:cNvPr id="61" name="正方形/長方形 60"/>
            <p:cNvSpPr/>
            <p:nvPr/>
          </p:nvSpPr>
          <p:spPr>
            <a:xfrm>
              <a:off x="2191604" y="-1585456"/>
              <a:ext cx="5050066" cy="186925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spcBef>
                  <a:spcPts val="600"/>
                </a:spcBef>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・分析モデルにあるクラス図を責務ごとに分類し</a:t>
              </a:r>
              <a:r>
                <a:rPr lang="en-US" altLang="ja-JP" dirty="0">
                  <a:solidFill>
                    <a:prstClr val="black"/>
                  </a:solidFill>
                  <a:latin typeface="HG丸ｺﾞｼｯｸM-PRO" panose="020F0600000000000000" pitchFamily="50" charset="-128"/>
                  <a:ea typeface="HG丸ｺﾞｼｯｸM-PRO" panose="020F0600000000000000" pitchFamily="50" charset="-128"/>
                </a:rPr>
                <a:t>4.</a:t>
              </a:r>
              <a:r>
                <a:rPr lang="ja-JP" altLang="en-US" dirty="0">
                  <a:solidFill>
                    <a:prstClr val="black"/>
                  </a:solidFill>
                  <a:latin typeface="HG丸ｺﾞｼｯｸM-PRO" panose="020F0600000000000000" pitchFamily="50" charset="-128"/>
                  <a:ea typeface="HG丸ｺﾞｼｯｸM-PRO" panose="020F0600000000000000" pitchFamily="50" charset="-128"/>
                </a:rPr>
                <a:t>構造設計のクラス図にて記載した。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a:lnSpc>
                  <a:spcPct val="80000"/>
                </a:lnSpc>
                <a:spcBef>
                  <a:spcPts val="600"/>
                </a:spcBef>
              </a:pPr>
              <a:r>
                <a:rPr lang="ja-JP" altLang="en-US" dirty="0">
                  <a:solidFill>
                    <a:prstClr val="black"/>
                  </a:solidFill>
                  <a:latin typeface="HG丸ｺﾞｼｯｸM-PRO" panose="020F0600000000000000" pitchFamily="50" charset="-128"/>
                  <a:ea typeface="HG丸ｺﾞｼｯｸM-PRO" panose="020F0600000000000000" pitchFamily="50" charset="-128"/>
                </a:rPr>
                <a:t>・レイヤーアーキテクチャを選定した。目的としては</a:t>
              </a: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疎結合とし複雑さの低減</a:t>
              </a: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仕様の変更に強い設計</a:t>
              </a: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分析の段階で抽出した課題に関してどのように実現するかを示し、重要技術に関して詳細を記載した。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p:txBody>
        </p:sp>
      </p:grpSp>
      <p:grpSp>
        <p:nvGrpSpPr>
          <p:cNvPr id="62" name="グループ化 61"/>
          <p:cNvGrpSpPr/>
          <p:nvPr/>
        </p:nvGrpSpPr>
        <p:grpSpPr>
          <a:xfrm>
            <a:off x="6442519" y="4042648"/>
            <a:ext cx="2692010" cy="3350242"/>
            <a:chOff x="2191606" y="-1734943"/>
            <a:chExt cx="3837866" cy="2018740"/>
          </a:xfrm>
        </p:grpSpPr>
        <p:sp>
          <p:nvSpPr>
            <p:cNvPr id="63" name="正方形/長方形 62"/>
            <p:cNvSpPr/>
            <p:nvPr/>
          </p:nvSpPr>
          <p:spPr>
            <a:xfrm>
              <a:off x="2191753" y="-1734943"/>
              <a:ext cx="1832783" cy="18879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分析モデル</a:t>
              </a:r>
            </a:p>
          </p:txBody>
        </p:sp>
        <p:sp>
          <p:nvSpPr>
            <p:cNvPr id="64" name="正方形/長方形 63"/>
            <p:cNvSpPr/>
            <p:nvPr/>
          </p:nvSpPr>
          <p:spPr>
            <a:xfrm>
              <a:off x="2191606" y="-1546144"/>
              <a:ext cx="3837866" cy="182994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80000"/>
                </a:lnSpc>
                <a:spcBef>
                  <a:spcPts val="429"/>
                </a:spcBef>
              </a:pP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ゲームの要素定義</a:t>
              </a:r>
              <a:r>
                <a:rPr lang="en-US" altLang="ja-JP" dirty="0">
                  <a:solidFill>
                    <a:prstClr val="black"/>
                  </a:solidFill>
                  <a:latin typeface="HG丸ｺﾞｼｯｸM-PRO" panose="020F0600000000000000" pitchFamily="50" charset="-128"/>
                  <a:ea typeface="HG丸ｺﾞｼｯｸM-PRO" panose="020F0600000000000000" pitchFamily="50" charset="-128"/>
                </a:rPr>
                <a:t>』</a:t>
              </a: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a:t>
              </a:r>
              <a:r>
                <a:rPr lang="en-US" altLang="ja-JP" dirty="0">
                  <a:solidFill>
                    <a:prstClr val="black"/>
                  </a:solidFill>
                  <a:latin typeface="HG丸ｺﾞｼｯｸM-PRO" panose="020F0600000000000000" pitchFamily="50" charset="-128"/>
                  <a:ea typeface="HG丸ｺﾞｼｯｸM-PRO" panose="020F0600000000000000" pitchFamily="50" charset="-128"/>
                </a:rPr>
                <a:t>2-1</a:t>
              </a:r>
              <a:r>
                <a:rPr lang="ja-JP" altLang="en-US" dirty="0">
                  <a:solidFill>
                    <a:prstClr val="black"/>
                  </a:solidFill>
                  <a:latin typeface="HG丸ｺﾞｼｯｸM-PRO" panose="020F0600000000000000" pitchFamily="50" charset="-128"/>
                  <a:ea typeface="HG丸ｺﾞｼｯｸM-PRO" panose="020F0600000000000000" pitchFamily="50" charset="-128"/>
                </a:rPr>
                <a:t>に攻略の前後を比較し、攻略に必要な隠れている要素を抽出した。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a:t>
              </a:r>
              <a:r>
                <a:rPr lang="en-US" altLang="ja-JP" dirty="0">
                  <a:solidFill>
                    <a:prstClr val="black"/>
                  </a:solidFill>
                  <a:latin typeface="HG丸ｺﾞｼｯｸM-PRO" panose="020F0600000000000000" pitchFamily="50" charset="-128"/>
                  <a:ea typeface="HG丸ｺﾞｼｯｸM-PRO" panose="020F0600000000000000" pitchFamily="50" charset="-128"/>
                </a:rPr>
                <a:t>2-2</a:t>
              </a:r>
              <a:r>
                <a:rPr lang="ja-JP" altLang="en-US" dirty="0" err="1">
                  <a:solidFill>
                    <a:prstClr val="black"/>
                  </a:solidFill>
                  <a:latin typeface="HG丸ｺﾞｼｯｸM-PRO" panose="020F0600000000000000" pitchFamily="50" charset="-128"/>
                  <a:ea typeface="HG丸ｺﾞｼｯｸM-PRO" panose="020F0600000000000000" pitchFamily="50" charset="-128"/>
                </a:rPr>
                <a:t>にて</a:t>
              </a:r>
              <a:r>
                <a:rPr lang="ja-JP" altLang="en-US" dirty="0">
                  <a:solidFill>
                    <a:prstClr val="black"/>
                  </a:solidFill>
                  <a:latin typeface="HG丸ｺﾞｼｯｸM-PRO" panose="020F0600000000000000" pitchFamily="50" charset="-128"/>
                  <a:ea typeface="HG丸ｺﾞｼｯｸM-PRO" panose="020F0600000000000000" pitchFamily="50" charset="-128"/>
                </a:rPr>
                <a:t>課題に対し、目標から解決策を決定した。</a:t>
              </a:r>
              <a:endParaRPr lang="en-US" altLang="ja-JP">
                <a:solidFill>
                  <a:prstClr val="black"/>
                </a:solidFill>
                <a:latin typeface="HG丸ｺﾞｼｯｸM-PRO" panose="020F0600000000000000" pitchFamily="50" charset="-128"/>
                <a:ea typeface="HG丸ｺﾞｼｯｸM-PRO" panose="020F0600000000000000" pitchFamily="50" charset="-128"/>
              </a:endParaRPr>
            </a:p>
            <a:p>
              <a:pPr eaLnBrk="1" hangingPunct="1">
                <a:lnSpc>
                  <a:spcPct val="80000"/>
                </a:lnSpc>
                <a:spcBef>
                  <a:spcPts val="429"/>
                </a:spcBef>
              </a:pPr>
              <a:r>
                <a:rPr lang="ja-JP" altLang="en-US">
                  <a:solidFill>
                    <a:prstClr val="black"/>
                  </a:solidFill>
                  <a:latin typeface="HG丸ｺﾞｼｯｸM-PRO" panose="020F0600000000000000" pitchFamily="50" charset="-128"/>
                  <a:ea typeface="HG丸ｺﾞｼｯｸM-PRO" panose="020F0600000000000000" pitchFamily="50" charset="-128"/>
                </a:rPr>
                <a:t>・</a:t>
              </a:r>
              <a:r>
                <a:rPr lang="en-US" altLang="ja-JP" dirty="0">
                  <a:solidFill>
                    <a:prstClr val="black"/>
                  </a:solidFill>
                  <a:latin typeface="HG丸ｺﾞｼｯｸM-PRO" panose="020F0600000000000000" pitchFamily="50" charset="-128"/>
                  <a:ea typeface="HG丸ｺﾞｼｯｸM-PRO" panose="020F0600000000000000" pitchFamily="50" charset="-128"/>
                </a:rPr>
                <a:t>2-3</a:t>
              </a:r>
              <a:r>
                <a:rPr lang="ja-JP" altLang="en-US" dirty="0">
                  <a:solidFill>
                    <a:prstClr val="black"/>
                  </a:solidFill>
                  <a:latin typeface="HG丸ｺﾞｼｯｸM-PRO" panose="020F0600000000000000" pitchFamily="50" charset="-128"/>
                  <a:ea typeface="HG丸ｺﾞｼｯｸM-PRO" panose="020F0600000000000000" pitchFamily="50" charset="-128"/>
                </a:rPr>
                <a:t>ではどのように実現するかを記載した。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eaLnBrk="1" hangingPunct="1">
                <a:lnSpc>
                  <a:spcPct val="80000"/>
                </a:lnSpc>
                <a:spcBef>
                  <a:spcPts val="429"/>
                </a:spcBef>
              </a:pP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走行体の動作定義</a:t>
              </a:r>
              <a:r>
                <a:rPr lang="en-US" altLang="ja-JP" dirty="0">
                  <a:solidFill>
                    <a:prstClr val="black"/>
                  </a:solidFill>
                  <a:latin typeface="HG丸ｺﾞｼｯｸM-PRO" panose="020F0600000000000000" pitchFamily="50" charset="-128"/>
                  <a:ea typeface="HG丸ｺﾞｼｯｸM-PRO" panose="020F0600000000000000" pitchFamily="50" charset="-128"/>
                </a:rPr>
                <a:t>』</a:t>
              </a: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・課題を解決するために必要な走行体の動作を</a:t>
              </a:r>
              <a:r>
                <a:rPr lang="en-US" altLang="ja-JP" dirty="0">
                  <a:solidFill>
                    <a:prstClr val="black"/>
                  </a:solidFill>
                  <a:latin typeface="HG丸ｺﾞｼｯｸM-PRO" panose="020F0600000000000000" pitchFamily="50" charset="-128"/>
                  <a:ea typeface="HG丸ｺﾞｼｯｸM-PRO" panose="020F0600000000000000" pitchFamily="50" charset="-128"/>
                </a:rPr>
                <a:t>2-3</a:t>
              </a:r>
              <a:r>
                <a:rPr lang="ja-JP" altLang="en-US" dirty="0">
                  <a:solidFill>
                    <a:prstClr val="black"/>
                  </a:solidFill>
                  <a:latin typeface="HG丸ｺﾞｼｯｸM-PRO" panose="020F0600000000000000" pitchFamily="50" charset="-128"/>
                  <a:ea typeface="HG丸ｺﾞｼｯｸM-PRO" panose="020F0600000000000000" pitchFamily="50" charset="-128"/>
                </a:rPr>
                <a:t>に定義し、</a:t>
              </a:r>
              <a:r>
                <a:rPr lang="ja-JP" altLang="en-US" b="1" dirty="0">
                  <a:solidFill>
                    <a:prstClr val="black"/>
                  </a:solidFill>
                  <a:latin typeface="HG丸ｺﾞｼｯｸM-PRO" panose="020F0600000000000000" pitchFamily="50" charset="-128"/>
                  <a:ea typeface="HG丸ｺﾞｼｯｸM-PRO" panose="020F0600000000000000" pitchFamily="50" charset="-128"/>
                </a:rPr>
                <a:t>制御モデル</a:t>
              </a:r>
              <a:r>
                <a:rPr lang="ja-JP" altLang="en-US" dirty="0">
                  <a:solidFill>
                    <a:prstClr val="black"/>
                  </a:solidFill>
                  <a:latin typeface="HG丸ｺﾞｼｯｸM-PRO" panose="020F0600000000000000" pitchFamily="50" charset="-128"/>
                  <a:ea typeface="HG丸ｺﾞｼｯｸM-PRO" panose="020F0600000000000000" pitchFamily="50" charset="-128"/>
                </a:rPr>
                <a:t>の要素技術にて詳細を記載した。</a:t>
              </a:r>
              <a:endParaRPr lang="en-US" altLang="ja-JP" b="1" dirty="0">
                <a:solidFill>
                  <a:prstClr val="black"/>
                </a:solidFill>
                <a:latin typeface="HG丸ｺﾞｼｯｸM-PRO" panose="020F0600000000000000" pitchFamily="50" charset="-128"/>
                <a:ea typeface="HG丸ｺﾞｼｯｸM-PRO" panose="020F0600000000000000" pitchFamily="50" charset="-128"/>
              </a:endParaRPr>
            </a:p>
          </p:txBody>
        </p:sp>
      </p:grpSp>
      <p:grpSp>
        <p:nvGrpSpPr>
          <p:cNvPr id="65" name="グループ化 64"/>
          <p:cNvGrpSpPr/>
          <p:nvPr/>
        </p:nvGrpSpPr>
        <p:grpSpPr>
          <a:xfrm>
            <a:off x="6492216" y="2115903"/>
            <a:ext cx="5677864" cy="1504577"/>
            <a:chOff x="2191604" y="-1939886"/>
            <a:chExt cx="4626730" cy="1504577"/>
          </a:xfrm>
        </p:grpSpPr>
        <p:sp>
          <p:nvSpPr>
            <p:cNvPr id="66" name="正方形/長方形 65"/>
            <p:cNvSpPr/>
            <p:nvPr/>
          </p:nvSpPr>
          <p:spPr>
            <a:xfrm>
              <a:off x="2191753" y="-1939886"/>
              <a:ext cx="1832783" cy="25126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要求モデル</a:t>
              </a:r>
            </a:p>
          </p:txBody>
        </p:sp>
        <p:sp>
          <p:nvSpPr>
            <p:cNvPr id="67" name="正方形/長方形 66"/>
            <p:cNvSpPr/>
            <p:nvPr/>
          </p:nvSpPr>
          <p:spPr>
            <a:xfrm>
              <a:off x="2191604" y="-1693976"/>
              <a:ext cx="4626730" cy="125866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・目標を詳細化し、ユースケース分析、要求分析を行った。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・システムの信頼性を上げるため</a:t>
              </a:r>
              <a:r>
                <a:rPr lang="en-US" altLang="ja-JP" dirty="0">
                  <a:solidFill>
                    <a:prstClr val="black"/>
                  </a:solidFill>
                  <a:latin typeface="HG丸ｺﾞｼｯｸM-PRO" panose="020F0600000000000000" pitchFamily="50" charset="-128"/>
                  <a:ea typeface="HG丸ｺﾞｼｯｸM-PRO" panose="020F0600000000000000" pitchFamily="50" charset="-128"/>
                </a:rPr>
                <a:t>ISO9126</a:t>
              </a:r>
              <a:r>
                <a:rPr lang="ja-JP" altLang="en-US" dirty="0">
                  <a:solidFill>
                    <a:prstClr val="black"/>
                  </a:solidFill>
                  <a:latin typeface="HG丸ｺﾞｼｯｸM-PRO" panose="020F0600000000000000" pitchFamily="50" charset="-128"/>
                  <a:ea typeface="HG丸ｺﾞｼｯｸM-PRO" panose="020F0600000000000000" pitchFamily="50" charset="-128"/>
                </a:rPr>
                <a:t>に従い網羅的に抽出した。ゲーム攻略部分の要求は</a:t>
              </a:r>
              <a:r>
                <a:rPr lang="ja-JP" altLang="en-US" b="1" dirty="0">
                  <a:solidFill>
                    <a:prstClr val="black"/>
                  </a:solidFill>
                  <a:latin typeface="HG丸ｺﾞｼｯｸM-PRO" panose="020F0600000000000000" pitchFamily="50" charset="-128"/>
                  <a:ea typeface="HG丸ｺﾞｼｯｸM-PRO" panose="020F0600000000000000" pitchFamily="50" charset="-128"/>
                </a:rPr>
                <a:t>分析モデル</a:t>
              </a:r>
              <a:r>
                <a:rPr lang="ja-JP" altLang="en-US" dirty="0">
                  <a:solidFill>
                    <a:prstClr val="black"/>
                  </a:solidFill>
                  <a:latin typeface="HG丸ｺﾞｼｯｸM-PRO" panose="020F0600000000000000" pitchFamily="50" charset="-128"/>
                  <a:ea typeface="HG丸ｺﾞｼｯｸM-PRO" panose="020F0600000000000000" pitchFamily="50" charset="-128"/>
                </a:rPr>
                <a:t>にてどのように達成するかを記載する。攻略に使用する機能の信頼性、検証は</a:t>
              </a:r>
              <a:r>
                <a:rPr lang="ja-JP" altLang="en-US" b="1" dirty="0">
                  <a:solidFill>
                    <a:prstClr val="black"/>
                  </a:solidFill>
                  <a:latin typeface="HG丸ｺﾞｼｯｸM-PRO" panose="020F0600000000000000" pitchFamily="50" charset="-128"/>
                  <a:ea typeface="HG丸ｺﾞｼｯｸM-PRO" panose="020F0600000000000000" pitchFamily="50" charset="-128"/>
                </a:rPr>
                <a:t>制御モデル</a:t>
              </a:r>
              <a:r>
                <a:rPr lang="ja-JP" altLang="en-US" dirty="0">
                  <a:solidFill>
                    <a:prstClr val="black"/>
                  </a:solidFill>
                  <a:latin typeface="HG丸ｺﾞｼｯｸM-PRO" panose="020F0600000000000000" pitchFamily="50" charset="-128"/>
                  <a:ea typeface="HG丸ｺﾞｼｯｸM-PRO" panose="020F0600000000000000" pitchFamily="50" charset="-128"/>
                </a:rPr>
                <a:t>の</a:t>
              </a: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要素技術</a:t>
              </a: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に記載する。要求モデルを実現するシステムのアーキテクチャは</a:t>
              </a:r>
              <a:r>
                <a:rPr lang="ja-JP" altLang="en-US" b="1" dirty="0">
                  <a:solidFill>
                    <a:prstClr val="black"/>
                  </a:solidFill>
                  <a:latin typeface="HG丸ｺﾞｼｯｸM-PRO" panose="020F0600000000000000" pitchFamily="50" charset="-128"/>
                  <a:ea typeface="HG丸ｺﾞｼｯｸM-PRO" panose="020F0600000000000000" pitchFamily="50" charset="-128"/>
                </a:rPr>
                <a:t>設計モデル</a:t>
              </a:r>
              <a:r>
                <a:rPr lang="ja-JP" altLang="en-US" dirty="0">
                  <a:solidFill>
                    <a:prstClr val="black"/>
                  </a:solidFill>
                  <a:latin typeface="HG丸ｺﾞｼｯｸM-PRO" panose="020F0600000000000000" pitchFamily="50" charset="-128"/>
                  <a:ea typeface="HG丸ｺﾞｼｯｸM-PRO" panose="020F0600000000000000" pitchFamily="50" charset="-128"/>
                </a:rPr>
                <a:t>に記載する。</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p:txBody>
        </p:sp>
      </p:grpSp>
      <p:grpSp>
        <p:nvGrpSpPr>
          <p:cNvPr id="68" name="グループ化 67"/>
          <p:cNvGrpSpPr/>
          <p:nvPr/>
        </p:nvGrpSpPr>
        <p:grpSpPr>
          <a:xfrm>
            <a:off x="9655437" y="4109278"/>
            <a:ext cx="2722027" cy="3223716"/>
            <a:chOff x="2413662" y="-1896144"/>
            <a:chExt cx="2722027" cy="2179940"/>
          </a:xfrm>
        </p:grpSpPr>
        <p:sp>
          <p:nvSpPr>
            <p:cNvPr id="69" name="正方形/長方形 68"/>
            <p:cNvSpPr/>
            <p:nvPr/>
          </p:nvSpPr>
          <p:spPr>
            <a:xfrm>
              <a:off x="2413662" y="-1896144"/>
              <a:ext cx="1610874" cy="17675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制御モデル</a:t>
              </a:r>
            </a:p>
          </p:txBody>
        </p:sp>
        <p:sp>
          <p:nvSpPr>
            <p:cNvPr id="70" name="正方形/長方形 69"/>
            <p:cNvSpPr/>
            <p:nvPr/>
          </p:nvSpPr>
          <p:spPr>
            <a:xfrm>
              <a:off x="2413662" y="-1720817"/>
              <a:ext cx="2722027" cy="20046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80000"/>
                </a:lnSpc>
                <a:spcBef>
                  <a:spcPts val="429"/>
                </a:spcBef>
              </a:pP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制御戦略</a:t>
              </a:r>
              <a:r>
                <a:rPr lang="en-US" altLang="ja-JP" dirty="0">
                  <a:solidFill>
                    <a:prstClr val="black"/>
                  </a:solidFill>
                  <a:latin typeface="HG丸ｺﾞｼｯｸM-PRO" panose="020F0600000000000000" pitchFamily="50" charset="-128"/>
                  <a:ea typeface="HG丸ｺﾞｼｯｸM-PRO" panose="020F0600000000000000" pitchFamily="50" charset="-128"/>
                </a:rPr>
                <a:t>』</a:t>
              </a: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・ブロック並べ区間の移動に必要な、ブロック並べ置き場での移動、パワーブロックの移動のフローを示し、その中で必要な技術を要素技術にて検討した。</a:t>
              </a:r>
              <a:r>
                <a:rPr lang="en-US" altLang="ja-JP" dirty="0">
                  <a:solidFill>
                    <a:prstClr val="black"/>
                  </a:solidFill>
                  <a:latin typeface="HG丸ｺﾞｼｯｸM-PRO" panose="020F0600000000000000" pitchFamily="50" charset="-128"/>
                  <a:ea typeface="HG丸ｺﾞｼｯｸM-PRO" panose="020F0600000000000000" pitchFamily="50" charset="-128"/>
                </a:rPr>
                <a:t/>
              </a:r>
              <a:br>
                <a:rPr lang="en-US" altLang="ja-JP" dirty="0">
                  <a:solidFill>
                    <a:prstClr val="black"/>
                  </a:solidFill>
                  <a:latin typeface="HG丸ｺﾞｼｯｸM-PRO" panose="020F0600000000000000" pitchFamily="50" charset="-128"/>
                  <a:ea typeface="HG丸ｺﾞｼｯｸM-PRO" panose="020F0600000000000000" pitchFamily="50" charset="-128"/>
                </a:rPr>
              </a:br>
              <a:r>
                <a:rPr lang="en-US" altLang="ja-JP" dirty="0">
                  <a:solidFill>
                    <a:prstClr val="black"/>
                  </a:solidFill>
                  <a:latin typeface="HG丸ｺﾞｼｯｸM-PRO" panose="020F0600000000000000" pitchFamily="50" charset="-128"/>
                  <a:ea typeface="HG丸ｺﾞｼｯｸM-PRO" panose="020F0600000000000000" pitchFamily="50" charset="-128"/>
                </a:rPr>
                <a:t>『</a:t>
              </a:r>
              <a:r>
                <a:rPr lang="ja-JP" altLang="en-US" dirty="0">
                  <a:solidFill>
                    <a:prstClr val="black"/>
                  </a:solidFill>
                  <a:latin typeface="HG丸ｺﾞｼｯｸM-PRO" panose="020F0600000000000000" pitchFamily="50" charset="-128"/>
                  <a:ea typeface="HG丸ｺﾞｼｯｸM-PRO" panose="020F0600000000000000" pitchFamily="50" charset="-128"/>
                </a:rPr>
                <a:t>要素技術</a:t>
              </a:r>
              <a:r>
                <a:rPr lang="en-US" altLang="ja-JP" dirty="0">
                  <a:solidFill>
                    <a:prstClr val="black"/>
                  </a:solidFill>
                  <a:latin typeface="HG丸ｺﾞｼｯｸM-PRO" panose="020F0600000000000000" pitchFamily="50" charset="-128"/>
                  <a:ea typeface="HG丸ｺﾞｼｯｸM-PRO" panose="020F0600000000000000" pitchFamily="50" charset="-128"/>
                </a:rPr>
                <a:t>』</a:t>
              </a:r>
            </a:p>
            <a:p>
              <a:pPr eaLnBrk="1" hangingPunct="1">
                <a:lnSpc>
                  <a:spcPct val="80000"/>
                </a:lnSpc>
                <a:spcBef>
                  <a:spcPts val="429"/>
                </a:spcBef>
              </a:pPr>
              <a:r>
                <a:rPr lang="ja-JP" altLang="en-US" dirty="0">
                  <a:solidFill>
                    <a:prstClr val="black"/>
                  </a:solidFill>
                  <a:latin typeface="HG丸ｺﾞｼｯｸM-PRO" panose="020F0600000000000000" pitchFamily="50" charset="-128"/>
                  <a:ea typeface="HG丸ｺﾞｼｯｸM-PRO" panose="020F0600000000000000" pitchFamily="50" charset="-128"/>
                </a:rPr>
                <a:t>・ブロック並べ、</a:t>
              </a:r>
              <a:r>
                <a:rPr lang="en-US" altLang="ja-JP" dirty="0">
                  <a:solidFill>
                    <a:prstClr val="black"/>
                  </a:solidFill>
                  <a:latin typeface="HG丸ｺﾞｼｯｸM-PRO" panose="020F0600000000000000" pitchFamily="50" charset="-128"/>
                  <a:ea typeface="HG丸ｺﾞｼｯｸM-PRO" panose="020F0600000000000000" pitchFamily="50" charset="-128"/>
                </a:rPr>
                <a:t>AI</a:t>
              </a:r>
              <a:r>
                <a:rPr lang="ja-JP" altLang="en-US" dirty="0">
                  <a:solidFill>
                    <a:prstClr val="black"/>
                  </a:solidFill>
                  <a:latin typeface="HG丸ｺﾞｼｯｸM-PRO" panose="020F0600000000000000" pitchFamily="50" charset="-128"/>
                  <a:ea typeface="HG丸ｺﾞｼｯｸM-PRO" panose="020F0600000000000000" pitchFamily="50" charset="-128"/>
                </a:rPr>
                <a:t>アンサーを攻略するための重要技術の検証結果を示した。</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p:txBody>
        </p:sp>
      </p:grpSp>
      <p:cxnSp>
        <p:nvCxnSpPr>
          <p:cNvPr id="71" name="直線矢印コネクタ 70"/>
          <p:cNvCxnSpPr>
            <a:stCxn id="61" idx="0"/>
            <a:endCxn id="70" idx="2"/>
          </p:cNvCxnSpPr>
          <p:nvPr/>
        </p:nvCxnSpPr>
        <p:spPr>
          <a:xfrm flipV="1">
            <a:off x="9434840" y="7332994"/>
            <a:ext cx="1581611" cy="716646"/>
          </a:xfrm>
          <a:prstGeom prst="straightConnector1">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a:stCxn id="70" idx="1"/>
            <a:endCxn id="64" idx="3"/>
          </p:cNvCxnSpPr>
          <p:nvPr/>
        </p:nvCxnSpPr>
        <p:spPr>
          <a:xfrm flipH="1">
            <a:off x="9134529" y="5850774"/>
            <a:ext cx="520908" cy="23658"/>
          </a:xfrm>
          <a:prstGeom prst="straightConnector1">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線矢印コネクタ 71"/>
          <p:cNvCxnSpPr>
            <a:stCxn id="61" idx="3"/>
            <a:endCxn id="67" idx="3"/>
          </p:cNvCxnSpPr>
          <p:nvPr/>
        </p:nvCxnSpPr>
        <p:spPr>
          <a:xfrm flipH="1" flipV="1">
            <a:off x="12170080" y="2991147"/>
            <a:ext cx="207384" cy="5690781"/>
          </a:xfrm>
          <a:prstGeom prst="bentConnector3">
            <a:avLst>
              <a:gd name="adj1" fmla="val -110230"/>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11104913" y="3527836"/>
            <a:ext cx="1511952" cy="338554"/>
          </a:xfrm>
          <a:prstGeom prst="rect">
            <a:avLst/>
          </a:prstGeom>
          <a:noFill/>
        </p:spPr>
        <p:txBody>
          <a:bodyPr wrap="none" rtlCol="0">
            <a:spAutoFit/>
          </a:bodyPr>
          <a:lstStyle/>
          <a:p>
            <a:r>
              <a:rPr kumimoji="1" lang="ja-JP" altLang="en-US" b="1" u="sng" dirty="0">
                <a:latin typeface="Meiryo UI" panose="020B0604030504040204" pitchFamily="50" charset="-128"/>
                <a:ea typeface="Meiryo UI" panose="020B0604030504040204" pitchFamily="50" charset="-128"/>
                <a:cs typeface="Meiryo UI" panose="020B0604030504040204" pitchFamily="50" charset="-128"/>
              </a:rPr>
              <a:t>目標を実現する</a:t>
            </a:r>
          </a:p>
        </p:txBody>
      </p:sp>
      <p:sp>
        <p:nvSpPr>
          <p:cNvPr id="75" name="テキスト ボックス 74"/>
          <p:cNvSpPr txBox="1"/>
          <p:nvPr/>
        </p:nvSpPr>
        <p:spPr>
          <a:xfrm>
            <a:off x="10288522" y="7517933"/>
            <a:ext cx="1511952" cy="338554"/>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戦略</a:t>
            </a:r>
            <a:r>
              <a:rPr kumimoji="1" lang="ja-JP" altLang="en-US" b="1" u="sng" dirty="0">
                <a:latin typeface="Meiryo UI" panose="020B0604030504040204" pitchFamily="50" charset="-128"/>
                <a:ea typeface="Meiryo UI" panose="020B0604030504040204" pitchFamily="50" charset="-128"/>
                <a:cs typeface="Meiryo UI" panose="020B0604030504040204" pitchFamily="50" charset="-128"/>
              </a:rPr>
              <a:t>を実現する</a:t>
            </a:r>
          </a:p>
        </p:txBody>
      </p:sp>
      <p:sp>
        <p:nvSpPr>
          <p:cNvPr id="76" name="テキスト ボックス 75"/>
          <p:cNvSpPr txBox="1"/>
          <p:nvPr/>
        </p:nvSpPr>
        <p:spPr>
          <a:xfrm>
            <a:off x="10035462" y="7758756"/>
            <a:ext cx="1922321" cy="338554"/>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重要</a:t>
            </a:r>
            <a:r>
              <a:rPr kumimoji="1" lang="ja-JP" altLang="en-US" b="1" u="sng" dirty="0">
                <a:latin typeface="Meiryo UI" panose="020B0604030504040204" pitchFamily="50" charset="-128"/>
                <a:ea typeface="Meiryo UI" panose="020B0604030504040204" pitchFamily="50" charset="-128"/>
                <a:cs typeface="Meiryo UI" panose="020B0604030504040204" pitchFamily="50" charset="-128"/>
              </a:rPr>
              <a:t>技術を実現する</a:t>
            </a:r>
          </a:p>
        </p:txBody>
      </p:sp>
      <p:cxnSp>
        <p:nvCxnSpPr>
          <p:cNvPr id="77" name="直線矢印コネクタ 76"/>
          <p:cNvCxnSpPr>
            <a:stCxn id="60" idx="0"/>
          </p:cNvCxnSpPr>
          <p:nvPr/>
        </p:nvCxnSpPr>
        <p:spPr>
          <a:xfrm flipH="1" flipV="1">
            <a:off x="7559632" y="7280438"/>
            <a:ext cx="702" cy="471934"/>
          </a:xfrm>
          <a:prstGeom prst="straightConnector1">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7622577" y="7454723"/>
            <a:ext cx="1511952" cy="338554"/>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課題</a:t>
            </a:r>
            <a:r>
              <a:rPr kumimoji="1" lang="ja-JP" altLang="en-US" b="1" u="sng" dirty="0">
                <a:latin typeface="Meiryo UI" panose="020B0604030504040204" pitchFamily="50" charset="-128"/>
                <a:ea typeface="Meiryo UI" panose="020B0604030504040204" pitchFamily="50" charset="-128"/>
                <a:cs typeface="Meiryo UI" panose="020B0604030504040204" pitchFamily="50" charset="-128"/>
              </a:rPr>
              <a:t>を解決する</a:t>
            </a:r>
          </a:p>
        </p:txBody>
      </p:sp>
      <p:cxnSp>
        <p:nvCxnSpPr>
          <p:cNvPr id="79" name="直線矢印コネクタ 78"/>
          <p:cNvCxnSpPr/>
          <p:nvPr/>
        </p:nvCxnSpPr>
        <p:spPr>
          <a:xfrm flipH="1" flipV="1">
            <a:off x="9887253" y="3606656"/>
            <a:ext cx="1" cy="491357"/>
          </a:xfrm>
          <a:prstGeom prst="straightConnector1">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flipV="1">
            <a:off x="6688832" y="3576938"/>
            <a:ext cx="0" cy="433513"/>
          </a:xfrm>
          <a:prstGeom prst="straightConnector1">
            <a:avLst/>
          </a:prstGeom>
          <a:ln w="22225">
            <a:solidFill>
              <a:schemeClr val="tx1"/>
            </a:solidFill>
            <a:prstDash val="solid"/>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6707947" y="3731806"/>
            <a:ext cx="2265364" cy="338554"/>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ゲームの解き方の詳細化</a:t>
            </a:r>
            <a:endParaRPr kumimoji="1" lang="ja-JP" altLang="en-US"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テキスト ボックス 81"/>
          <p:cNvSpPr txBox="1"/>
          <p:nvPr/>
        </p:nvSpPr>
        <p:spPr>
          <a:xfrm>
            <a:off x="9875420" y="3798377"/>
            <a:ext cx="1192955" cy="338554"/>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制御の実現</a:t>
            </a:r>
            <a:endParaRPr kumimoji="1" lang="ja-JP" altLang="en-US"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p:cNvSpPr txBox="1"/>
          <p:nvPr/>
        </p:nvSpPr>
        <p:spPr>
          <a:xfrm>
            <a:off x="9119444" y="4957944"/>
            <a:ext cx="595035" cy="830997"/>
          </a:xfrm>
          <a:prstGeom prst="rect">
            <a:avLst/>
          </a:prstGeom>
          <a:noFill/>
        </p:spPr>
        <p:txBody>
          <a:bodyPr wrap="none" rtlCol="0">
            <a:spAutoFit/>
          </a:bodyPr>
          <a:lstStyle/>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仕様</a:t>
            </a:r>
            <a:endParaRPr lang="en-US" altLang="ja-JP" b="1" u="sng"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b="1" u="sng" dirty="0">
                <a:latin typeface="Meiryo UI" panose="020B0604030504040204" pitchFamily="50" charset="-128"/>
                <a:ea typeface="Meiryo UI" panose="020B0604030504040204" pitchFamily="50" charset="-128"/>
                <a:cs typeface="Meiryo UI" panose="020B0604030504040204" pitchFamily="50" charset="-128"/>
              </a:rPr>
              <a:t>を</a:t>
            </a:r>
            <a:endParaRPr kumimoji="1" lang="en-US" altLang="ja-JP" b="1" u="sng"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b="1" u="sng" dirty="0">
                <a:latin typeface="Meiryo UI" panose="020B0604030504040204" pitchFamily="50" charset="-128"/>
                <a:ea typeface="Meiryo UI" panose="020B0604030504040204" pitchFamily="50" charset="-128"/>
                <a:cs typeface="Meiryo UI" panose="020B0604030504040204" pitchFamily="50" charset="-128"/>
              </a:rPr>
              <a:t>実現</a:t>
            </a:r>
            <a:endParaRPr kumimoji="1" lang="ja-JP" altLang="en-US" b="1" u="sng"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a:xfrm>
            <a:off x="222426" y="6010859"/>
            <a:ext cx="5940317" cy="3086999"/>
          </a:xfrm>
          <a:prstGeom prst="rect">
            <a:avLst/>
          </a:prstGeom>
          <a:noFill/>
        </p:spPr>
        <p:txBody>
          <a:bodyPr wrap="square" rtlCol="0">
            <a:spAutoFit/>
          </a:bodyPr>
          <a:lstStyle/>
          <a:p>
            <a:pPr marL="0" indent="0" eaLnBrk="1" hangingPunct="1">
              <a:lnSpc>
                <a:spcPct val="80000"/>
              </a:lnSpc>
              <a:spcBef>
                <a:spcPts val="600"/>
              </a:spcBef>
            </a:pPr>
            <a:r>
              <a:rPr lang="ja-JP" altLang="en-US" dirty="0">
                <a:latin typeface="HG丸ｺﾞｼｯｸM-PRO" panose="020F0600000000000000" pitchFamily="50" charset="-128"/>
                <a:ea typeface="HG丸ｺﾞｼｯｸM-PRO" panose="020F0600000000000000" pitchFamily="50" charset="-128"/>
              </a:rPr>
              <a:t>完走という目標のために、</a:t>
            </a:r>
            <a:endParaRPr lang="en-US" altLang="ja-JP"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00"/>
              </a:spcBef>
            </a:pPr>
            <a:r>
              <a:rPr lang="ja-JP" altLang="en-US" b="1" dirty="0">
                <a:latin typeface="HG丸ｺﾞｼｯｸM-PRO" panose="020F0600000000000000" pitchFamily="50" charset="-128"/>
                <a:ea typeface="HG丸ｺﾞｼｯｸM-PRO" panose="020F0600000000000000" pitchFamily="50" charset="-128"/>
              </a:rPr>
              <a:t>要求</a:t>
            </a:r>
            <a:r>
              <a:rPr lang="en-US" altLang="ja-JP" b="1" dirty="0">
                <a:latin typeface="HG丸ｺﾞｼｯｸM-PRO" panose="020F0600000000000000" pitchFamily="50" charset="-128"/>
                <a:ea typeface="HG丸ｺﾞｼｯｸM-PRO" panose="020F0600000000000000" pitchFamily="50" charset="-128"/>
              </a:rPr>
              <a:t>(2P)</a:t>
            </a:r>
            <a:r>
              <a:rPr lang="ja-JP" altLang="en-US" dirty="0">
                <a:latin typeface="HG丸ｺﾞｼｯｸM-PRO" panose="020F0600000000000000" pitchFamily="50" charset="-128"/>
                <a:ea typeface="HG丸ｺﾞｼｯｸM-PRO" panose="020F0600000000000000" pitchFamily="50" charset="-128"/>
              </a:rPr>
              <a:t>では、</a:t>
            </a:r>
            <a:r>
              <a:rPr lang="ja-JP" altLang="en-US" dirty="0">
                <a:solidFill>
                  <a:srgbClr val="0070C0"/>
                </a:solidFill>
                <a:latin typeface="HG丸ｺﾞｼｯｸM-PRO" panose="020F0600000000000000" pitchFamily="50" charset="-128"/>
                <a:ea typeface="HG丸ｺﾞｼｯｸM-PRO" panose="020F0600000000000000" pitchFamily="50" charset="-128"/>
              </a:rPr>
              <a:t>リスクを可能な限り排除する</a:t>
            </a:r>
            <a:r>
              <a:rPr lang="ja-JP" altLang="en-US" dirty="0">
                <a:latin typeface="HG丸ｺﾞｼｯｸM-PRO" panose="020F0600000000000000" pitchFamily="50" charset="-128"/>
                <a:ea typeface="HG丸ｺﾞｼｯｸM-PRO" panose="020F0600000000000000" pitchFamily="50" charset="-128"/>
              </a:rPr>
              <a:t>ため、信頼性に関わる非機能要求を意識して抽出した。</a:t>
            </a:r>
            <a:endParaRPr lang="en-US" altLang="ja-JP"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00"/>
              </a:spcBef>
            </a:pPr>
            <a:r>
              <a:rPr lang="ja-JP" altLang="en-US" b="1" dirty="0">
                <a:latin typeface="HG丸ｺﾞｼｯｸM-PRO" panose="020F0600000000000000" pitchFamily="50" charset="-128"/>
                <a:ea typeface="HG丸ｺﾞｼｯｸM-PRO" panose="020F0600000000000000" pitchFamily="50" charset="-128"/>
              </a:rPr>
              <a:t>分析</a:t>
            </a:r>
            <a:r>
              <a:rPr lang="en-US" altLang="ja-JP" b="1" dirty="0">
                <a:latin typeface="HG丸ｺﾞｼｯｸM-PRO" panose="020F0600000000000000" pitchFamily="50" charset="-128"/>
                <a:ea typeface="HG丸ｺﾞｼｯｸM-PRO" panose="020F0600000000000000" pitchFamily="50" charset="-128"/>
              </a:rPr>
              <a:t>(3,4P)</a:t>
            </a:r>
            <a:r>
              <a:rPr lang="ja-JP" altLang="en-US" dirty="0">
                <a:latin typeface="HG丸ｺﾞｼｯｸM-PRO" panose="020F0600000000000000" pitchFamily="50" charset="-128"/>
                <a:ea typeface="HG丸ｺﾞｼｯｸM-PRO" panose="020F0600000000000000" pitchFamily="50" charset="-128"/>
              </a:rPr>
              <a:t>では、ゲーム区間にて</a:t>
            </a:r>
            <a:r>
              <a:rPr lang="ja-JP" altLang="en-US" dirty="0">
                <a:solidFill>
                  <a:srgbClr val="0070C0"/>
                </a:solidFill>
                <a:latin typeface="HG丸ｺﾞｼｯｸM-PRO" panose="020F0600000000000000" pitchFamily="50" charset="-128"/>
                <a:ea typeface="HG丸ｺﾞｼｯｸM-PRO" panose="020F0600000000000000" pitchFamily="50" charset="-128"/>
              </a:rPr>
              <a:t>状況に応じて最高のボーナスタイムが獲得できる</a:t>
            </a:r>
            <a:r>
              <a:rPr lang="ja-JP" altLang="en-US" dirty="0">
                <a:latin typeface="HG丸ｺﾞｼｯｸM-PRO" panose="020F0600000000000000" pitchFamily="50" charset="-128"/>
                <a:ea typeface="HG丸ｺﾞｼｯｸM-PRO" panose="020F0600000000000000" pitchFamily="50" charset="-128"/>
              </a:rPr>
              <a:t>ように</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システムが自律的に最高ボーナスタイムを選択する</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戦略を考察した。</a:t>
            </a:r>
            <a:endParaRPr lang="en-US" altLang="ja-JP"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00"/>
              </a:spcBef>
            </a:pPr>
            <a:r>
              <a:rPr lang="ja-JP" altLang="en-US" b="1" dirty="0">
                <a:latin typeface="HG丸ｺﾞｼｯｸM-PRO" panose="020F0600000000000000" pitchFamily="50" charset="-128"/>
                <a:ea typeface="HG丸ｺﾞｼｯｸM-PRO" panose="020F0600000000000000" pitchFamily="50" charset="-128"/>
              </a:rPr>
              <a:t>制御</a:t>
            </a:r>
            <a:r>
              <a:rPr lang="en-US" altLang="ja-JP" b="1" dirty="0">
                <a:latin typeface="HG丸ｺﾞｼｯｸM-PRO" panose="020F0600000000000000" pitchFamily="50" charset="-128"/>
                <a:ea typeface="HG丸ｺﾞｼｯｸM-PRO" panose="020F0600000000000000" pitchFamily="50" charset="-128"/>
              </a:rPr>
              <a:t>(4P)</a:t>
            </a:r>
            <a:r>
              <a:rPr lang="ja-JP" altLang="en-US" dirty="0">
                <a:latin typeface="HG丸ｺﾞｼｯｸM-PRO" panose="020F0600000000000000" pitchFamily="50" charset="-128"/>
                <a:ea typeface="HG丸ｺﾞｼｯｸM-PRO" panose="020F0600000000000000" pitchFamily="50" charset="-128"/>
              </a:rPr>
              <a:t>では、</a:t>
            </a:r>
            <a:r>
              <a:rPr lang="ja-JP" altLang="en-US" dirty="0">
                <a:solidFill>
                  <a:srgbClr val="0070C0"/>
                </a:solidFill>
                <a:latin typeface="HG丸ｺﾞｼｯｸM-PRO" panose="020F0600000000000000" pitchFamily="50" charset="-128"/>
                <a:ea typeface="HG丸ｺﾞｼｯｸM-PRO" panose="020F0600000000000000" pitchFamily="50" charset="-128"/>
              </a:rPr>
              <a:t>安定性を向上させる</a:t>
            </a:r>
            <a:r>
              <a:rPr lang="ja-JP" altLang="en-US" dirty="0">
                <a:latin typeface="HG丸ｺﾞｼｯｸM-PRO" panose="020F0600000000000000" pitchFamily="50" charset="-128"/>
                <a:ea typeface="HG丸ｺﾞｼｯｸM-PRO" panose="020F0600000000000000" pitchFamily="50" charset="-128"/>
              </a:rPr>
              <a:t>ことを意識し、一つ一つの機能を検証した。</a:t>
            </a:r>
            <a:endParaRPr lang="en-US" altLang="ja-JP" b="1"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00"/>
              </a:spcBef>
            </a:pPr>
            <a:r>
              <a:rPr lang="ja-JP" altLang="en-US" b="1" dirty="0">
                <a:latin typeface="HG丸ｺﾞｼｯｸM-PRO" panose="020F0600000000000000" pitchFamily="50" charset="-128"/>
                <a:ea typeface="HG丸ｺﾞｼｯｸM-PRO" panose="020F0600000000000000" pitchFamily="50" charset="-128"/>
              </a:rPr>
              <a:t>設計</a:t>
            </a:r>
            <a:r>
              <a:rPr lang="en-US" altLang="ja-JP" b="1" dirty="0">
                <a:latin typeface="HG丸ｺﾞｼｯｸM-PRO" panose="020F0600000000000000" pitchFamily="50" charset="-128"/>
                <a:ea typeface="HG丸ｺﾞｼｯｸM-PRO" panose="020F0600000000000000" pitchFamily="50" charset="-128"/>
              </a:rPr>
              <a:t>(</a:t>
            </a:r>
            <a:r>
              <a:rPr lang="ja-JP" altLang="en-US" b="1" dirty="0">
                <a:latin typeface="HG丸ｺﾞｼｯｸM-PRO" panose="020F0600000000000000" pitchFamily="50" charset="-128"/>
                <a:ea typeface="HG丸ｺﾞｼｯｸM-PRO" panose="020F0600000000000000" pitchFamily="50" charset="-128"/>
              </a:rPr>
              <a:t>５</a:t>
            </a:r>
            <a:r>
              <a:rPr lang="en-US" altLang="ja-JP" b="1" dirty="0">
                <a:latin typeface="HG丸ｺﾞｼｯｸM-PRO" panose="020F0600000000000000" pitchFamily="50" charset="-128"/>
                <a:ea typeface="HG丸ｺﾞｼｯｸM-PRO" panose="020F0600000000000000" pitchFamily="50" charset="-128"/>
              </a:rPr>
              <a:t>P)</a:t>
            </a:r>
            <a:r>
              <a:rPr lang="ja-JP" altLang="en-US" dirty="0">
                <a:latin typeface="HG丸ｺﾞｼｯｸM-PRO" panose="020F0600000000000000" pitchFamily="50" charset="-128"/>
                <a:ea typeface="HG丸ｺﾞｼｯｸM-PRO" panose="020F0600000000000000" pitchFamily="50" charset="-128"/>
              </a:rPr>
              <a:t>では、戦略を責務ごとに分類し、</a:t>
            </a:r>
            <a:r>
              <a:rPr lang="ja-JP" altLang="en-US" dirty="0">
                <a:solidFill>
                  <a:srgbClr val="0070C0"/>
                </a:solidFill>
                <a:latin typeface="HG丸ｺﾞｼｯｸM-PRO" panose="020F0600000000000000" pitchFamily="50" charset="-128"/>
                <a:ea typeface="HG丸ｺﾞｼｯｸM-PRO" panose="020F0600000000000000" pitchFamily="50" charset="-128"/>
              </a:rPr>
              <a:t>容易に仕様変更・追加ができる</a:t>
            </a:r>
            <a:r>
              <a:rPr lang="ja-JP" altLang="en-US" dirty="0">
                <a:latin typeface="HG丸ｺﾞｼｯｸM-PRO" panose="020F0600000000000000" pitchFamily="50" charset="-128"/>
                <a:ea typeface="HG丸ｺﾞｼｯｸM-PRO" panose="020F0600000000000000" pitchFamily="50" charset="-128"/>
              </a:rPr>
              <a:t>ようアーキテクチャを検討した。</a:t>
            </a:r>
            <a:endParaRPr lang="en-US" altLang="ja-JP"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00"/>
              </a:spcBef>
            </a:pPr>
            <a:r>
              <a:rPr lang="ja-JP" altLang="en-US" b="1" dirty="0">
                <a:latin typeface="HG丸ｺﾞｼｯｸM-PRO" panose="020F0600000000000000" pitchFamily="50" charset="-128"/>
                <a:ea typeface="HG丸ｺﾞｼｯｸM-PRO" panose="020F0600000000000000" pitchFamily="50" charset="-128"/>
              </a:rPr>
              <a:t>要素技術</a:t>
            </a:r>
            <a:r>
              <a:rPr lang="en-US" altLang="ja-JP" b="1" dirty="0">
                <a:latin typeface="HG丸ｺﾞｼｯｸM-PRO" panose="020F0600000000000000" pitchFamily="50" charset="-128"/>
                <a:ea typeface="HG丸ｺﾞｼｯｸM-PRO" panose="020F0600000000000000" pitchFamily="50" charset="-128"/>
              </a:rPr>
              <a:t>(</a:t>
            </a:r>
            <a:r>
              <a:rPr lang="ja-JP" altLang="en-US" b="1" dirty="0">
                <a:latin typeface="HG丸ｺﾞｼｯｸM-PRO" panose="020F0600000000000000" pitchFamily="50" charset="-128"/>
                <a:ea typeface="HG丸ｺﾞｼｯｸM-PRO" panose="020F0600000000000000" pitchFamily="50" charset="-128"/>
              </a:rPr>
              <a:t>６</a:t>
            </a:r>
            <a:r>
              <a:rPr lang="en-US" altLang="ja-JP" b="1" dirty="0">
                <a:latin typeface="HG丸ｺﾞｼｯｸM-PRO" panose="020F0600000000000000" pitchFamily="50" charset="-128"/>
                <a:ea typeface="HG丸ｺﾞｼｯｸM-PRO" panose="020F0600000000000000" pitchFamily="50" charset="-128"/>
              </a:rPr>
              <a:t>P)</a:t>
            </a:r>
            <a:r>
              <a:rPr lang="ja-JP" altLang="en-US" dirty="0">
                <a:latin typeface="HG丸ｺﾞｼｯｸM-PRO" panose="020F0600000000000000" pitchFamily="50" charset="-128"/>
                <a:ea typeface="HG丸ｺﾞｼｯｸM-PRO" panose="020F0600000000000000" pitchFamily="50" charset="-128"/>
              </a:rPr>
              <a:t>では、ブロック並べ／</a:t>
            </a:r>
            <a:r>
              <a:rPr lang="en-US" altLang="ja-JP" dirty="0">
                <a:latin typeface="HG丸ｺﾞｼｯｸM-PRO" panose="020F0600000000000000" pitchFamily="50" charset="-128"/>
                <a:ea typeface="HG丸ｺﾞｼｯｸM-PRO" panose="020F0600000000000000" pitchFamily="50" charset="-128"/>
              </a:rPr>
              <a:t>AI</a:t>
            </a:r>
            <a:r>
              <a:rPr lang="ja-JP" altLang="en-US" dirty="0">
                <a:latin typeface="HG丸ｺﾞｼｯｸM-PRO" panose="020F0600000000000000" pitchFamily="50" charset="-128"/>
                <a:ea typeface="HG丸ｺﾞｼｯｸM-PRO" panose="020F0600000000000000" pitchFamily="50" charset="-128"/>
              </a:rPr>
              <a:t>アンサーの攻略において、</a:t>
            </a:r>
            <a:r>
              <a:rPr lang="ja-JP" altLang="en-US" dirty="0">
                <a:solidFill>
                  <a:srgbClr val="0070C0"/>
                </a:solidFill>
                <a:latin typeface="HG丸ｺﾞｼｯｸM-PRO" panose="020F0600000000000000" pitchFamily="50" charset="-128"/>
                <a:ea typeface="HG丸ｺﾞｼｯｸM-PRO" panose="020F0600000000000000" pitchFamily="50" charset="-128"/>
              </a:rPr>
              <a:t>短時間かつ安定性の高い攻略技術</a:t>
            </a:r>
            <a:r>
              <a:rPr lang="ja-JP" altLang="en-US" dirty="0">
                <a:latin typeface="HG丸ｺﾞｼｯｸM-PRO" panose="020F0600000000000000" pitchFamily="50" charset="-128"/>
                <a:ea typeface="HG丸ｺﾞｼｯｸM-PRO" panose="020F0600000000000000" pitchFamily="50" charset="-128"/>
              </a:rPr>
              <a:t>を検討・検証した。</a:t>
            </a:r>
            <a:endParaRPr lang="en-US" altLang="ja-JP" dirty="0">
              <a:latin typeface="HG丸ｺﾞｼｯｸM-PRO" panose="020F0600000000000000" pitchFamily="50" charset="-128"/>
              <a:ea typeface="HG丸ｺﾞｼｯｸM-PRO" panose="020F0600000000000000" pitchFamily="50" charset="-128"/>
            </a:endParaRPr>
          </a:p>
          <a:p>
            <a:endParaRPr kumimoji="1" lang="ja-JP" altLang="en-US" dirty="0"/>
          </a:p>
        </p:txBody>
      </p:sp>
      <p:sp>
        <p:nvSpPr>
          <p:cNvPr id="84" name="テキスト ボックス 83"/>
          <p:cNvSpPr txBox="1"/>
          <p:nvPr/>
        </p:nvSpPr>
        <p:spPr>
          <a:xfrm>
            <a:off x="207837" y="5628363"/>
            <a:ext cx="3631122" cy="400110"/>
          </a:xfrm>
          <a:prstGeom prst="rect">
            <a:avLst/>
          </a:prstGeom>
          <a:noFill/>
        </p:spPr>
        <p:txBody>
          <a:bodyPr wrap="none" rtlCol="0">
            <a:spAutoFit/>
          </a:bodyPr>
          <a:lstStyle/>
          <a:p>
            <a:r>
              <a:rPr lang="ja-JP" altLang="en-US" sz="2000" b="1" i="1" u="sng" dirty="0">
                <a:latin typeface="HGP明朝E" panose="02020900000000000000" pitchFamily="18" charset="-128"/>
                <a:ea typeface="HGP明朝E" panose="02020900000000000000" pitchFamily="18" charset="-128"/>
              </a:rPr>
              <a:t>完走をするために何が必要か</a:t>
            </a:r>
            <a:r>
              <a:rPr lang="en-US" altLang="ja-JP" sz="2000" b="1" i="1" u="sng" dirty="0">
                <a:latin typeface="HGP明朝E" panose="02020900000000000000" pitchFamily="18" charset="-128"/>
                <a:ea typeface="HGP明朝E" panose="02020900000000000000" pitchFamily="18" charset="-128"/>
              </a:rPr>
              <a:t>…</a:t>
            </a:r>
            <a:endParaRPr kumimoji="1" lang="ja-JP" altLang="en-US" sz="2000" i="1" u="sng" dirty="0">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371442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フリーフォーム 202"/>
          <p:cNvSpPr/>
          <p:nvPr/>
        </p:nvSpPr>
        <p:spPr>
          <a:xfrm>
            <a:off x="0" y="3162489"/>
            <a:ext cx="12794508" cy="6438711"/>
          </a:xfrm>
          <a:custGeom>
            <a:avLst/>
            <a:gdLst>
              <a:gd name="connsiteX0" fmla="*/ 0 w 12805593"/>
              <a:gd name="connsiteY0" fmla="*/ 0 h 6438711"/>
              <a:gd name="connsiteX1" fmla="*/ 7557488 w 12805593"/>
              <a:gd name="connsiteY1" fmla="*/ 0 h 6438711"/>
              <a:gd name="connsiteX2" fmla="*/ 7557488 w 12805593"/>
              <a:gd name="connsiteY2" fmla="*/ 250254 h 6438711"/>
              <a:gd name="connsiteX3" fmla="*/ 12805593 w 12805593"/>
              <a:gd name="connsiteY3" fmla="*/ 250254 h 6438711"/>
              <a:gd name="connsiteX4" fmla="*/ 12805593 w 12805593"/>
              <a:gd name="connsiteY4" fmla="*/ 6438711 h 6438711"/>
              <a:gd name="connsiteX5" fmla="*/ 7557488 w 12805593"/>
              <a:gd name="connsiteY5" fmla="*/ 6438711 h 6438711"/>
              <a:gd name="connsiteX6" fmla="*/ 5248105 w 12805593"/>
              <a:gd name="connsiteY6" fmla="*/ 6438711 h 6438711"/>
              <a:gd name="connsiteX7" fmla="*/ 0 w 12805593"/>
              <a:gd name="connsiteY7" fmla="*/ 6438711 h 643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5593" h="6438711">
                <a:moveTo>
                  <a:pt x="0" y="0"/>
                </a:moveTo>
                <a:lnTo>
                  <a:pt x="7557488" y="0"/>
                </a:lnTo>
                <a:lnTo>
                  <a:pt x="7557488" y="250254"/>
                </a:lnTo>
                <a:lnTo>
                  <a:pt x="12805593" y="250254"/>
                </a:lnTo>
                <a:lnTo>
                  <a:pt x="12805593" y="6438711"/>
                </a:lnTo>
                <a:lnTo>
                  <a:pt x="7557488" y="6438711"/>
                </a:lnTo>
                <a:lnTo>
                  <a:pt x="5248105" y="6438711"/>
                </a:lnTo>
                <a:lnTo>
                  <a:pt x="0" y="6438711"/>
                </a:lnTo>
                <a:close/>
              </a:path>
            </a:pathLst>
          </a:custGeom>
          <a:solidFill>
            <a:schemeClr val="bg1"/>
          </a:soli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4559" dirty="0">
              <a:solidFill>
                <a:prstClr val="white"/>
              </a:solidFill>
              <a:latin typeface="Century Gothic"/>
              <a:ea typeface="メイリオ"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3495600"/>
            <a:ext cx="12701504" cy="6057528"/>
          </a:xfrm>
          <a:prstGeom prst="rect">
            <a:avLst/>
          </a:prstGeom>
        </p:spPr>
      </p:pic>
      <p:sp>
        <p:nvSpPr>
          <p:cNvPr id="195" name="フリーフォーム 194"/>
          <p:cNvSpPr/>
          <p:nvPr/>
        </p:nvSpPr>
        <p:spPr>
          <a:xfrm>
            <a:off x="4784776" y="608994"/>
            <a:ext cx="8011516" cy="2765546"/>
          </a:xfrm>
          <a:custGeom>
            <a:avLst/>
            <a:gdLst>
              <a:gd name="connsiteX0" fmla="*/ 0 w 8011516"/>
              <a:gd name="connsiteY0" fmla="*/ 0 h 2765546"/>
              <a:gd name="connsiteX1" fmla="*/ 8010474 w 8011516"/>
              <a:gd name="connsiteY1" fmla="*/ 0 h 2765546"/>
              <a:gd name="connsiteX2" fmla="*/ 8010474 w 8011516"/>
              <a:gd name="connsiteY2" fmla="*/ 2382313 h 2765546"/>
              <a:gd name="connsiteX3" fmla="*/ 8011516 w 8011516"/>
              <a:gd name="connsiteY3" fmla="*/ 2382313 h 2765546"/>
              <a:gd name="connsiteX4" fmla="*/ 8011516 w 8011516"/>
              <a:gd name="connsiteY4" fmla="*/ 2765546 h 2765546"/>
              <a:gd name="connsiteX5" fmla="*/ 2814759 w 8011516"/>
              <a:gd name="connsiteY5" fmla="*/ 2765546 h 2765546"/>
              <a:gd name="connsiteX6" fmla="*/ 2814759 w 8011516"/>
              <a:gd name="connsiteY6" fmla="*/ 2481953 h 2765546"/>
              <a:gd name="connsiteX7" fmla="*/ 0 w 8011516"/>
              <a:gd name="connsiteY7" fmla="*/ 2481953 h 276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1516" h="2765546">
                <a:moveTo>
                  <a:pt x="0" y="0"/>
                </a:moveTo>
                <a:lnTo>
                  <a:pt x="8010474" y="0"/>
                </a:lnTo>
                <a:lnTo>
                  <a:pt x="8010474" y="2382313"/>
                </a:lnTo>
                <a:lnTo>
                  <a:pt x="8011516" y="2382313"/>
                </a:lnTo>
                <a:lnTo>
                  <a:pt x="8011516" y="2765546"/>
                </a:lnTo>
                <a:lnTo>
                  <a:pt x="2814759" y="2765546"/>
                </a:lnTo>
                <a:lnTo>
                  <a:pt x="2814759" y="2481953"/>
                </a:lnTo>
                <a:lnTo>
                  <a:pt x="0" y="2481953"/>
                </a:lnTo>
                <a:close/>
              </a:path>
            </a:pathLst>
          </a:custGeom>
          <a:solidFill>
            <a:schemeClr val="bg1"/>
          </a:soli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4559" dirty="0">
              <a:solidFill>
                <a:prstClr val="white"/>
              </a:solidFill>
              <a:latin typeface="Century Gothic"/>
              <a:ea typeface="メイリオ" panose="020B0604030504040204" pitchFamily="50" charset="-128"/>
            </a:endParaRPr>
          </a:p>
        </p:txBody>
      </p:sp>
      <p:grpSp>
        <p:nvGrpSpPr>
          <p:cNvPr id="16" name="グループ化 15"/>
          <p:cNvGrpSpPr/>
          <p:nvPr/>
        </p:nvGrpSpPr>
        <p:grpSpPr>
          <a:xfrm>
            <a:off x="26749" y="638211"/>
            <a:ext cx="4692020" cy="2481953"/>
            <a:chOff x="26750" y="464255"/>
            <a:chExt cx="4692020" cy="2481953"/>
          </a:xfrm>
        </p:grpSpPr>
        <p:sp>
          <p:nvSpPr>
            <p:cNvPr id="10" name="正方形/長方形 9"/>
            <p:cNvSpPr/>
            <p:nvPr/>
          </p:nvSpPr>
          <p:spPr>
            <a:xfrm>
              <a:off x="27692" y="464255"/>
              <a:ext cx="4691078" cy="2481953"/>
            </a:xfrm>
            <a:prstGeom prst="rect">
              <a:avLst/>
            </a:prstGeom>
            <a:solidFill>
              <a:schemeClr val="bg1"/>
            </a:soli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4559" dirty="0">
                <a:solidFill>
                  <a:prstClr val="white"/>
                </a:solidFill>
                <a:latin typeface="Century Gothic"/>
                <a:ea typeface="メイリオ" panose="020B0604030504040204" pitchFamily="50" charset="-128"/>
              </a:endParaRPr>
            </a:p>
          </p:txBody>
        </p:sp>
        <p:sp>
          <p:nvSpPr>
            <p:cNvPr id="17" name="テキスト ボックス 16"/>
            <p:cNvSpPr txBox="1"/>
            <p:nvPr/>
          </p:nvSpPr>
          <p:spPr>
            <a:xfrm>
              <a:off x="26750" y="734974"/>
              <a:ext cx="4649170" cy="2192908"/>
            </a:xfrm>
            <a:prstGeom prst="rect">
              <a:avLst/>
            </a:prstGeom>
            <a:noFill/>
          </p:spPr>
          <p:txBody>
            <a:bodyPr wrap="square" rtlCol="0">
              <a:spAutoFit/>
            </a:bodyPr>
            <a:lstStyle/>
            <a:p>
              <a:pPr defTabSz="1237563" fontAlgn="auto">
                <a:spcBef>
                  <a:spcPts val="0"/>
                </a:spcBef>
                <a:spcAft>
                  <a:spcPts val="0"/>
                </a:spcAft>
              </a:pPr>
              <a:r>
                <a:rPr lang="ja-JP" altLang="en-US" sz="1150" b="1" dirty="0">
                  <a:solidFill>
                    <a:prstClr val="black"/>
                  </a:solidFill>
                  <a:latin typeface="Century Gothic"/>
                  <a:ea typeface="メイリオ" panose="020B0604030504040204" pitchFamily="50" charset="-128"/>
                </a:rPr>
                <a:t>今大会の目標</a:t>
              </a:r>
              <a:r>
                <a:rPr lang="en-US" altLang="ja-JP" sz="1150" b="1"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en-US" altLang="ja-JP" sz="1200" b="1" dirty="0">
                  <a:solidFill>
                    <a:prstClr val="black"/>
                  </a:solidFill>
                  <a:latin typeface="Century Gothic"/>
                  <a:ea typeface="メイリオ" panose="020B0604030504040204" pitchFamily="50" charset="-128"/>
                </a:rPr>
                <a:t>R</a:t>
              </a:r>
              <a:r>
                <a:rPr lang="ja-JP" altLang="en-US" sz="1200" b="1" dirty="0">
                  <a:solidFill>
                    <a:prstClr val="black"/>
                  </a:solidFill>
                  <a:latin typeface="Century Gothic"/>
                  <a:ea typeface="メイリオ" panose="020B0604030504040204" pitchFamily="50" charset="-128"/>
                </a:rPr>
                <a:t>コースを完走し、最高のリザルトタイムを獲得する</a:t>
              </a:r>
              <a:endParaRPr lang="en-US" altLang="ja-JP" sz="1200" b="1"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en-US" altLang="ja-JP" sz="1400" b="1" u="sng" dirty="0">
                  <a:solidFill>
                    <a:prstClr val="black"/>
                  </a:solidFill>
                  <a:latin typeface="Century Gothic"/>
                  <a:ea typeface="メイリオ" panose="020B0604030504040204" pitchFamily="50" charset="-128"/>
                </a:rPr>
                <a:t>R</a:t>
              </a:r>
              <a:r>
                <a:rPr lang="ja-JP" altLang="en-US" sz="1400" b="1" u="sng" dirty="0">
                  <a:solidFill>
                    <a:prstClr val="black"/>
                  </a:solidFill>
                  <a:latin typeface="Century Gothic"/>
                  <a:ea typeface="メイリオ" panose="020B0604030504040204" pitchFamily="50" charset="-128"/>
                </a:rPr>
                <a:t>コース</a:t>
              </a:r>
              <a:endParaRPr lang="en-US" altLang="ja-JP" sz="1400" b="1" u="sng" dirty="0">
                <a:solidFill>
                  <a:prstClr val="black"/>
                </a:solidFill>
                <a:latin typeface="Century Gothic"/>
                <a:ea typeface="メイリオ" panose="020B0604030504040204" pitchFamily="50" charset="-128"/>
              </a:endParaRPr>
            </a:p>
            <a:p>
              <a:pPr marL="221565" indent="-221565" defTabSz="1237563" fontAlgn="auto">
                <a:spcBef>
                  <a:spcPts val="0"/>
                </a:spcBef>
                <a:spcAft>
                  <a:spcPts val="0"/>
                </a:spcAft>
                <a:buFont typeface="Arial" panose="020B0604020202020204" pitchFamily="34" charset="0"/>
                <a:buChar char="•"/>
              </a:pPr>
              <a:r>
                <a:rPr lang="ja-JP" altLang="en-US" sz="1200" b="1" dirty="0">
                  <a:solidFill>
                    <a:prstClr val="black"/>
                  </a:solidFill>
                  <a:latin typeface="Century Gothic"/>
                  <a:ea typeface="メイリオ" panose="020B0604030504040204" pitchFamily="50" charset="-128"/>
                </a:rPr>
                <a:t>スピード区間</a:t>
              </a:r>
              <a:endParaRPr lang="en-US" altLang="ja-JP" sz="14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攻略目標</a:t>
              </a:r>
              <a:r>
                <a:rPr lang="en-US" altLang="ja-JP" sz="1050" dirty="0">
                  <a:solidFill>
                    <a:prstClr val="black"/>
                  </a:solidFill>
                  <a:latin typeface="Century Gothic"/>
                  <a:ea typeface="メイリオ" panose="020B0604030504040204" pitchFamily="50" charset="-128"/>
                </a:rPr>
                <a:t>: </a:t>
              </a:r>
              <a:r>
                <a:rPr lang="ja-JP" altLang="en-US" sz="1050" dirty="0">
                  <a:solidFill>
                    <a:prstClr val="black"/>
                  </a:solidFill>
                  <a:latin typeface="Century Gothic"/>
                  <a:ea typeface="メイリオ" panose="020B0604030504040204" pitchFamily="50" charset="-128"/>
                </a:rPr>
                <a:t>スタートライン通過～ゴールゲート通過を</a:t>
              </a:r>
              <a:r>
                <a:rPr lang="en-US" altLang="ja-JP" sz="1050" dirty="0">
                  <a:solidFill>
                    <a:prstClr val="black"/>
                  </a:solidFill>
                  <a:latin typeface="Century Gothic"/>
                  <a:ea typeface="メイリオ" panose="020B0604030504040204" pitchFamily="50" charset="-128"/>
                </a:rPr>
                <a:t>16.4</a:t>
              </a:r>
              <a:r>
                <a:rPr lang="ja-JP" altLang="en-US" sz="1050" dirty="0">
                  <a:solidFill>
                    <a:prstClr val="black"/>
                  </a:solidFill>
                  <a:latin typeface="Century Gothic"/>
                  <a:ea typeface="メイリオ" panose="020B0604030504040204" pitchFamily="50" charset="-128"/>
                </a:rPr>
                <a:t>秒</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未満で走破</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　　　　  ブロック並べ区間到達までに走行不能にならない</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　　　　</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地区大会の最高走行タイムより、目標を設定</a:t>
              </a:r>
            </a:p>
            <a:p>
              <a:pPr marL="221565" indent="-221565" defTabSz="1237563" fontAlgn="auto">
                <a:spcBef>
                  <a:spcPts val="0"/>
                </a:spcBef>
                <a:spcAft>
                  <a:spcPts val="0"/>
                </a:spcAft>
                <a:buFont typeface="Arial" panose="020B0604020202020204" pitchFamily="34" charset="0"/>
                <a:buChar char="•"/>
              </a:pPr>
              <a:r>
                <a:rPr lang="ja-JP" altLang="en-US" sz="1200" b="1" dirty="0">
                  <a:solidFill>
                    <a:prstClr val="black"/>
                  </a:solidFill>
                  <a:latin typeface="Century Gothic"/>
                  <a:ea typeface="メイリオ" panose="020B0604030504040204" pitchFamily="50" charset="-128"/>
                </a:rPr>
                <a:t>ブロック並べ区間</a:t>
              </a:r>
              <a:endParaRPr lang="en-US" altLang="ja-JP" sz="1050" b="1"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攻略目標</a:t>
              </a:r>
              <a:r>
                <a:rPr lang="en-US" altLang="ja-JP" sz="1050" dirty="0">
                  <a:solidFill>
                    <a:prstClr val="black"/>
                  </a:solidFill>
                  <a:latin typeface="Century Gothic"/>
                  <a:ea typeface="メイリオ" panose="020B0604030504040204" pitchFamily="50" charset="-128"/>
                </a:rPr>
                <a:t>: </a:t>
              </a:r>
              <a:r>
                <a:rPr lang="ja-JP" altLang="en-US" sz="1050" dirty="0">
                  <a:solidFill>
                    <a:prstClr val="black"/>
                  </a:solidFill>
                  <a:latin typeface="Century Gothic"/>
                  <a:ea typeface="メイリオ" panose="020B0604030504040204" pitchFamily="50" charset="-128"/>
                </a:rPr>
                <a:t>残り時間で獲得可能なボーナスタイム</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最大</a:t>
              </a:r>
              <a:r>
                <a:rPr lang="en-US" altLang="ja-JP" sz="1050" dirty="0">
                  <a:solidFill>
                    <a:prstClr val="black"/>
                  </a:solidFill>
                  <a:latin typeface="Century Gothic"/>
                  <a:ea typeface="メイリオ" panose="020B0604030504040204" pitchFamily="50" charset="-128"/>
                </a:rPr>
                <a:t>25</a:t>
              </a:r>
              <a:r>
                <a:rPr lang="ja-JP" altLang="en-US" sz="1050" dirty="0">
                  <a:solidFill>
                    <a:prstClr val="black"/>
                  </a:solidFill>
                  <a:latin typeface="Century Gothic"/>
                  <a:ea typeface="メイリオ" panose="020B0604030504040204" pitchFamily="50" charset="-128"/>
                </a:rPr>
                <a:t>秒</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の獲得</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　　　     直角駐車区間到達までに走行不能にならない</a:t>
              </a:r>
              <a:endParaRPr lang="en-US" altLang="ja-JP" sz="1050" dirty="0">
                <a:solidFill>
                  <a:prstClr val="black"/>
                </a:solidFill>
                <a:latin typeface="Century Gothic"/>
                <a:ea typeface="メイリオ" panose="020B0604030504040204" pitchFamily="50" charset="-128"/>
              </a:endParaRPr>
            </a:p>
            <a:p>
              <a:pPr marL="221565" indent="-221565" defTabSz="1237563" fontAlgn="auto">
                <a:spcBef>
                  <a:spcPts val="0"/>
                </a:spcBef>
                <a:spcAft>
                  <a:spcPts val="0"/>
                </a:spcAft>
                <a:buFont typeface="Arial" panose="020B0604020202020204" pitchFamily="34" charset="0"/>
                <a:buChar char="•"/>
              </a:pPr>
              <a:r>
                <a:rPr lang="ja-JP" altLang="en-US" sz="1200" b="1" dirty="0">
                  <a:solidFill>
                    <a:prstClr val="black"/>
                  </a:solidFill>
                  <a:latin typeface="Century Gothic"/>
                  <a:ea typeface="メイリオ" panose="020B0604030504040204" pitchFamily="50" charset="-128"/>
                </a:rPr>
                <a:t>直角駐車区間</a:t>
              </a:r>
              <a:endParaRPr lang="en-US" altLang="ja-JP" sz="1200" b="1"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攻略目標</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ボーナスタイム</a:t>
              </a:r>
              <a:r>
                <a:rPr lang="en-US" altLang="ja-JP" sz="1050" dirty="0">
                  <a:solidFill>
                    <a:prstClr val="black"/>
                  </a:solidFill>
                  <a:latin typeface="Century Gothic"/>
                  <a:ea typeface="メイリオ" panose="020B0604030504040204" pitchFamily="50" charset="-128"/>
                </a:rPr>
                <a:t>5</a:t>
              </a:r>
              <a:r>
                <a:rPr lang="ja-JP" altLang="en-US" sz="1050" dirty="0">
                  <a:solidFill>
                    <a:prstClr val="black"/>
                  </a:solidFill>
                  <a:latin typeface="Century Gothic"/>
                  <a:ea typeface="メイリオ" panose="020B0604030504040204" pitchFamily="50" charset="-128"/>
                </a:rPr>
                <a:t>秒の獲得</a:t>
              </a:r>
              <a:endParaRPr lang="en-US" altLang="ja-JP" sz="1050" dirty="0">
                <a:solidFill>
                  <a:prstClr val="black"/>
                </a:solidFill>
                <a:latin typeface="Century Gothic"/>
                <a:ea typeface="メイリオ" panose="020B0604030504040204" pitchFamily="50" charset="-128"/>
              </a:endParaRPr>
            </a:p>
          </p:txBody>
        </p:sp>
      </p:grpSp>
      <p:sp>
        <p:nvSpPr>
          <p:cNvPr id="44" name="テキスト ボックス 43"/>
          <p:cNvSpPr txBox="1"/>
          <p:nvPr/>
        </p:nvSpPr>
        <p:spPr>
          <a:xfrm>
            <a:off x="5200488" y="2828737"/>
            <a:ext cx="2268570" cy="230832"/>
          </a:xfrm>
          <a:prstGeom prst="rect">
            <a:avLst/>
          </a:prstGeom>
          <a:noFill/>
        </p:spPr>
        <p:txBody>
          <a:bodyPr wrap="none" rtlCol="0">
            <a:spAutoFit/>
          </a:bodyPr>
          <a:lstStyle/>
          <a:p>
            <a:r>
              <a:rPr lang="ja-JP" altLang="en-US" sz="900" u="sng" dirty="0">
                <a:latin typeface="+mn-ea"/>
                <a:ea typeface="+mn-ea"/>
              </a:rPr>
              <a:t>図 </a:t>
            </a:r>
            <a:r>
              <a:rPr lang="en-US" altLang="ja-JP" sz="900" u="sng" dirty="0">
                <a:latin typeface="+mn-ea"/>
                <a:ea typeface="+mn-ea"/>
              </a:rPr>
              <a:t>1-2.R</a:t>
            </a:r>
            <a:r>
              <a:rPr lang="ja-JP" altLang="en-US" sz="900" u="sng" dirty="0">
                <a:latin typeface="+mn-ea"/>
                <a:ea typeface="+mn-ea"/>
              </a:rPr>
              <a:t>コース攻略のユースケース分析</a:t>
            </a:r>
            <a:endParaRPr kumimoji="1" lang="ja-JP" altLang="en-US" sz="900" u="sng" dirty="0">
              <a:latin typeface="+mn-ea"/>
              <a:ea typeface="+mn-ea"/>
            </a:endParaRPr>
          </a:p>
        </p:txBody>
      </p:sp>
      <p:graphicFrame>
        <p:nvGraphicFramePr>
          <p:cNvPr id="34" name="表 33"/>
          <p:cNvGraphicFramePr>
            <a:graphicFrameLocks noGrp="1"/>
          </p:cNvGraphicFramePr>
          <p:nvPr>
            <p:extLst>
              <p:ext uri="{D42A27DB-BD31-4B8C-83A1-F6EECF244321}">
                <p14:modId xmlns:p14="http://schemas.microsoft.com/office/powerpoint/2010/main" val="206123522"/>
              </p:ext>
            </p:extLst>
          </p:nvPr>
        </p:nvGraphicFramePr>
        <p:xfrm>
          <a:off x="7697293" y="649696"/>
          <a:ext cx="4992320" cy="2511452"/>
        </p:xfrm>
        <a:graphic>
          <a:graphicData uri="http://schemas.openxmlformats.org/drawingml/2006/table">
            <a:tbl>
              <a:tblPr firstRow="1" bandRow="1">
                <a:tableStyleId>{5C22544A-7EE6-4342-B048-85BDC9FD1C3A}</a:tableStyleId>
              </a:tblPr>
              <a:tblGrid>
                <a:gridCol w="865072">
                  <a:extLst>
                    <a:ext uri="{9D8B030D-6E8A-4147-A177-3AD203B41FA5}">
                      <a16:colId xmlns="" xmlns:a16="http://schemas.microsoft.com/office/drawing/2014/main" val="20000"/>
                    </a:ext>
                  </a:extLst>
                </a:gridCol>
                <a:gridCol w="4127248">
                  <a:extLst>
                    <a:ext uri="{9D8B030D-6E8A-4147-A177-3AD203B41FA5}">
                      <a16:colId xmlns="" xmlns:a16="http://schemas.microsoft.com/office/drawing/2014/main" val="20001"/>
                    </a:ext>
                  </a:extLst>
                </a:gridCol>
              </a:tblGrid>
              <a:tr h="176909">
                <a:tc>
                  <a:txBody>
                    <a:bodyPr/>
                    <a:lstStyle/>
                    <a:p>
                      <a:r>
                        <a:rPr kumimoji="1" lang="en-US" altLang="ja-JP" sz="900" dirty="0"/>
                        <a:t>UC</a:t>
                      </a:r>
                      <a:r>
                        <a:rPr kumimoji="1" lang="ja-JP" altLang="en-US" sz="900" dirty="0"/>
                        <a:t>名</a:t>
                      </a:r>
                    </a:p>
                  </a:txBody>
                  <a:tcPr marL="117116" marR="117116" marT="58558" marB="5855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kumimoji="1" lang="en-US" altLang="ja-JP" sz="900" dirty="0"/>
                        <a:t>R</a:t>
                      </a:r>
                      <a:r>
                        <a:rPr kumimoji="1" lang="ja-JP" altLang="en-US" sz="900" dirty="0"/>
                        <a:t>コースを攻略する</a:t>
                      </a:r>
                    </a:p>
                  </a:txBody>
                  <a:tcPr marL="117116" marR="117116" marT="58558" marB="5855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215318">
                <a:tc>
                  <a:txBody>
                    <a:bodyPr/>
                    <a:lstStyle/>
                    <a:p>
                      <a:r>
                        <a:rPr kumimoji="1" lang="ja-JP" altLang="en-US" sz="850" dirty="0"/>
                        <a:t>概要</a:t>
                      </a:r>
                    </a:p>
                  </a:txBody>
                  <a:tcPr marL="117116" marR="117116" marT="58558" marB="58558">
                    <a:lnL w="12700" cap="flat" cmpd="sng" algn="ctr">
                      <a:solidFill>
                        <a:schemeClr val="tx1"/>
                      </a:solidFill>
                      <a:prstDash val="solid"/>
                      <a:round/>
                      <a:headEnd type="none" w="med" len="med"/>
                      <a:tailEnd type="none" w="med" len="med"/>
                    </a:lnL>
                  </a:tcPr>
                </a:tc>
                <a:tc>
                  <a:txBody>
                    <a:bodyPr/>
                    <a:lstStyle/>
                    <a:p>
                      <a:r>
                        <a:rPr kumimoji="1" lang="en-US" altLang="ja-JP" sz="850" dirty="0"/>
                        <a:t>R</a:t>
                      </a:r>
                      <a:r>
                        <a:rPr kumimoji="1" lang="ja-JP" altLang="en-US" sz="850" dirty="0"/>
                        <a:t>コースのスピード区間、ゲーム区間を攻略する</a:t>
                      </a:r>
                    </a:p>
                  </a:txBody>
                  <a:tcPr marL="117116" marR="117116" marT="58558" marB="58558">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0">
                <a:tc>
                  <a:txBody>
                    <a:bodyPr/>
                    <a:lstStyle/>
                    <a:p>
                      <a:r>
                        <a:rPr kumimoji="1" lang="ja-JP" altLang="en-US" sz="850" dirty="0"/>
                        <a:t>アクター</a:t>
                      </a:r>
                    </a:p>
                  </a:txBody>
                  <a:tcPr marL="117116" marR="117116" marT="58558" marB="58558">
                    <a:lnL w="12700" cap="flat" cmpd="sng" algn="ctr">
                      <a:solidFill>
                        <a:schemeClr val="tx1"/>
                      </a:solidFill>
                      <a:prstDash val="solid"/>
                      <a:round/>
                      <a:headEnd type="none" w="med" len="med"/>
                      <a:tailEnd type="none" w="med" len="med"/>
                    </a:lnL>
                  </a:tcPr>
                </a:tc>
                <a:tc>
                  <a:txBody>
                    <a:bodyPr/>
                    <a:lstStyle/>
                    <a:p>
                      <a:r>
                        <a:rPr kumimoji="1" lang="ja-JP" altLang="en-US" sz="850" dirty="0"/>
                        <a:t>競技者</a:t>
                      </a:r>
                    </a:p>
                  </a:txBody>
                  <a:tcPr marL="117116" marR="117116" marT="58558" marB="58558">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226062">
                <a:tc>
                  <a:txBody>
                    <a:bodyPr/>
                    <a:lstStyle/>
                    <a:p>
                      <a:r>
                        <a:rPr kumimoji="1" lang="ja-JP" altLang="en-US" sz="850" dirty="0"/>
                        <a:t>不変条件</a:t>
                      </a:r>
                    </a:p>
                  </a:txBody>
                  <a:tcPr marL="117116" marR="117116" marT="58558" marB="58558">
                    <a:lnL w="12700" cap="flat" cmpd="sng" algn="ctr">
                      <a:solidFill>
                        <a:schemeClr val="tx1"/>
                      </a:solidFill>
                      <a:prstDash val="solid"/>
                      <a:round/>
                      <a:headEnd type="none" w="med" len="med"/>
                      <a:tailEnd type="none" w="med" len="med"/>
                    </a:lnL>
                  </a:tcPr>
                </a:tc>
                <a:tc>
                  <a:txBody>
                    <a:bodyPr/>
                    <a:lstStyle/>
                    <a:p>
                      <a:r>
                        <a:rPr kumimoji="1" lang="ja-JP" altLang="en-US" sz="850" dirty="0"/>
                        <a:t>システムの電源が</a:t>
                      </a:r>
                      <a:r>
                        <a:rPr kumimoji="1" lang="en-US" altLang="ja-JP" sz="850" dirty="0"/>
                        <a:t>ON</a:t>
                      </a:r>
                      <a:r>
                        <a:rPr kumimoji="1" lang="ja-JP" altLang="en-US" sz="850" dirty="0"/>
                        <a:t>であること</a:t>
                      </a:r>
                    </a:p>
                  </a:txBody>
                  <a:tcPr marL="117116" marR="117116" marT="58558" marB="58558">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226062">
                <a:tc>
                  <a:txBody>
                    <a:bodyPr/>
                    <a:lstStyle/>
                    <a:p>
                      <a:r>
                        <a:rPr kumimoji="1" lang="ja-JP" altLang="en-US" sz="850" dirty="0"/>
                        <a:t>事前条件</a:t>
                      </a:r>
                    </a:p>
                  </a:txBody>
                  <a:tcPr marL="117116" marR="117116" marT="58558" marB="58558">
                    <a:lnL w="12700" cap="flat" cmpd="sng" algn="ctr">
                      <a:solidFill>
                        <a:schemeClr val="tx1"/>
                      </a:solidFill>
                      <a:prstDash val="solid"/>
                      <a:round/>
                      <a:headEnd type="none" w="med" len="med"/>
                      <a:tailEnd type="none" w="med" len="med"/>
                    </a:lnL>
                  </a:tcPr>
                </a:tc>
                <a:tc>
                  <a:txBody>
                    <a:bodyPr/>
                    <a:lstStyle/>
                    <a:p>
                      <a:r>
                        <a:rPr kumimoji="1" lang="en-US" altLang="ja-JP" sz="850" dirty="0"/>
                        <a:t>UC.5</a:t>
                      </a:r>
                      <a:r>
                        <a:rPr kumimoji="1" lang="ja-JP" altLang="en-US" sz="850" dirty="0" err="1"/>
                        <a:t>が完</a:t>
                      </a:r>
                      <a:r>
                        <a:rPr kumimoji="1" lang="ja-JP" altLang="en-US" sz="850" dirty="0"/>
                        <a:t>了している</a:t>
                      </a:r>
                      <a:endParaRPr kumimoji="1" lang="en-US" altLang="ja-JP" sz="850" dirty="0"/>
                    </a:p>
                  </a:txBody>
                  <a:tcPr marL="117116" marR="117116" marT="58558" marB="58558">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0">
                <a:tc>
                  <a:txBody>
                    <a:bodyPr/>
                    <a:lstStyle/>
                    <a:p>
                      <a:r>
                        <a:rPr kumimoji="1" lang="ja-JP" altLang="en-US" sz="850" dirty="0"/>
                        <a:t>事後条件</a:t>
                      </a:r>
                    </a:p>
                  </a:txBody>
                  <a:tcPr marL="117116" marR="117116" marT="58558" marB="58558">
                    <a:lnL w="12700" cap="flat" cmpd="sng" algn="ctr">
                      <a:solidFill>
                        <a:schemeClr val="tx1"/>
                      </a:solidFill>
                      <a:prstDash val="solid"/>
                      <a:round/>
                      <a:headEnd type="none" w="med" len="med"/>
                      <a:tailEnd type="none" w="med" len="med"/>
                    </a:lnL>
                  </a:tcPr>
                </a:tc>
                <a:tc>
                  <a:txBody>
                    <a:bodyPr/>
                    <a:lstStyle/>
                    <a:p>
                      <a:r>
                        <a:rPr kumimoji="1" lang="ja-JP" altLang="en-US" sz="850" dirty="0"/>
                        <a:t>スピード区間を走破し、ブロック並べを攻略しボーナスタイムを得て、駐車区間のボーナスタイム獲得後システムが終了している</a:t>
                      </a:r>
                    </a:p>
                  </a:txBody>
                  <a:tcPr marL="117116" marR="117116" marT="58558" marB="58558">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321631">
                <a:tc>
                  <a:txBody>
                    <a:bodyPr/>
                    <a:lstStyle/>
                    <a:p>
                      <a:r>
                        <a:rPr kumimoji="1" lang="ja-JP" altLang="en-US" sz="850" dirty="0"/>
                        <a:t>基本系列</a:t>
                      </a:r>
                    </a:p>
                  </a:txBody>
                  <a:tcPr marL="117116" marR="117116" marT="58558" marB="5855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1181679" rtl="0" eaLnBrk="1" fontAlgn="auto" latinLnBrk="0" hangingPunct="1">
                        <a:lnSpc>
                          <a:spcPct val="100000"/>
                        </a:lnSpc>
                        <a:spcBef>
                          <a:spcPts val="0"/>
                        </a:spcBef>
                        <a:spcAft>
                          <a:spcPts val="0"/>
                        </a:spcAft>
                        <a:buClrTx/>
                        <a:buSzTx/>
                        <a:buFontTx/>
                        <a:buNone/>
                        <a:tabLst/>
                        <a:defRPr/>
                      </a:pPr>
                      <a:r>
                        <a:rPr kumimoji="1" lang="en-US" altLang="ja-JP" sz="850" dirty="0"/>
                        <a:t>1.</a:t>
                      </a:r>
                      <a:r>
                        <a:rPr kumimoji="1" lang="ja-JP" altLang="en-US" sz="850" dirty="0"/>
                        <a:t>競技者はシステムをコース上のスタート地点に配置する</a:t>
                      </a:r>
                      <a:endParaRPr kumimoji="1" lang="en-US" altLang="ja-JP" sz="850" dirty="0"/>
                    </a:p>
                    <a:p>
                      <a:pPr marL="0" marR="0" lvl="0" indent="0" algn="l" defTabSz="1181679" rtl="0" eaLnBrk="1" fontAlgn="auto" latinLnBrk="0" hangingPunct="1">
                        <a:lnSpc>
                          <a:spcPct val="100000"/>
                        </a:lnSpc>
                        <a:spcBef>
                          <a:spcPts val="0"/>
                        </a:spcBef>
                        <a:spcAft>
                          <a:spcPts val="0"/>
                        </a:spcAft>
                        <a:buClrTx/>
                        <a:buSzTx/>
                        <a:buFontTx/>
                        <a:buNone/>
                        <a:tabLst/>
                        <a:defRPr/>
                      </a:pPr>
                      <a:r>
                        <a:rPr kumimoji="1" lang="en-US" altLang="ja-JP" sz="850" dirty="0"/>
                        <a:t>2.</a:t>
                      </a:r>
                      <a:r>
                        <a:rPr kumimoji="1" lang="ja-JP" altLang="en-US" sz="850" dirty="0"/>
                        <a:t>競技者はシステムに対しボタンの入力を行い走行開始を指示する</a:t>
                      </a:r>
                      <a:endParaRPr kumimoji="1" lang="en-US" altLang="ja-JP" sz="850" dirty="0"/>
                    </a:p>
                    <a:p>
                      <a:r>
                        <a:rPr kumimoji="1" lang="en-US" altLang="ja-JP" sz="850" dirty="0"/>
                        <a:t>3.</a:t>
                      </a:r>
                      <a:r>
                        <a:rPr kumimoji="1" lang="ja-JP" altLang="en-US" sz="850" dirty="0"/>
                        <a:t>システムはスピード競技区間をライントレースしながら走行する</a:t>
                      </a:r>
                      <a:endParaRPr kumimoji="1" lang="en-US" altLang="ja-JP" sz="850" dirty="0"/>
                    </a:p>
                    <a:p>
                      <a:r>
                        <a:rPr kumimoji="1" lang="en-US" altLang="ja-JP" sz="850" dirty="0"/>
                        <a:t>4.</a:t>
                      </a:r>
                      <a:r>
                        <a:rPr kumimoji="1" lang="ja-JP" altLang="en-US" sz="850" dirty="0"/>
                        <a:t> システムはブロック並べ区間を走行し、ボーナスタイムを獲得する</a:t>
                      </a:r>
                      <a:endParaRPr kumimoji="1" lang="en-US" altLang="ja-JP" sz="850" dirty="0"/>
                    </a:p>
                    <a:p>
                      <a:r>
                        <a:rPr kumimoji="1" lang="en-US" altLang="ja-JP" sz="850" dirty="0"/>
                        <a:t>5.</a:t>
                      </a:r>
                      <a:r>
                        <a:rPr kumimoji="1" lang="ja-JP" altLang="en-US" sz="850" dirty="0"/>
                        <a:t>システムは直角駐車を行い、ボーナスタイムを獲得する</a:t>
                      </a:r>
                      <a:endParaRPr kumimoji="1" lang="en-US" altLang="ja-JP" sz="850" dirty="0"/>
                    </a:p>
                    <a:p>
                      <a:r>
                        <a:rPr kumimoji="1" lang="en-US" altLang="ja-JP" sz="850" dirty="0"/>
                        <a:t>6.</a:t>
                      </a:r>
                      <a:r>
                        <a:rPr kumimoji="1" lang="ja-JP" altLang="en-US" sz="850" dirty="0"/>
                        <a:t> システムは終了する</a:t>
                      </a:r>
                    </a:p>
                  </a:txBody>
                  <a:tcPr marL="117116" marR="117116" marT="58558" marB="5855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
        <p:nvSpPr>
          <p:cNvPr id="60" name="正方形/長方形 59"/>
          <p:cNvSpPr/>
          <p:nvPr/>
        </p:nvSpPr>
        <p:spPr>
          <a:xfrm>
            <a:off x="1836" y="3164243"/>
            <a:ext cx="2847383" cy="254733"/>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1-3.</a:t>
            </a:r>
            <a:r>
              <a:rPr kumimoji="1" lang="ja-JP" altLang="en-US" b="1" dirty="0"/>
              <a:t>要件分析</a:t>
            </a:r>
          </a:p>
        </p:txBody>
      </p:sp>
      <p:sp>
        <p:nvSpPr>
          <p:cNvPr id="204" name="正方形/長方形 203"/>
          <p:cNvSpPr/>
          <p:nvPr/>
        </p:nvSpPr>
        <p:spPr>
          <a:xfrm>
            <a:off x="34856" y="650250"/>
            <a:ext cx="2847383" cy="254733"/>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1-1.</a:t>
            </a:r>
            <a:r>
              <a:rPr kumimoji="1" lang="ja-JP" altLang="en-US" b="1" dirty="0"/>
              <a:t>目標設定</a:t>
            </a:r>
          </a:p>
        </p:txBody>
      </p:sp>
      <p:sp>
        <p:nvSpPr>
          <p:cNvPr id="205" name="正方形/長方形 204"/>
          <p:cNvSpPr/>
          <p:nvPr/>
        </p:nvSpPr>
        <p:spPr>
          <a:xfrm>
            <a:off x="4791126" y="612296"/>
            <a:ext cx="2847383" cy="254733"/>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1-2.</a:t>
            </a:r>
            <a:r>
              <a:rPr kumimoji="1" lang="ja-JP" altLang="en-US" b="1" dirty="0"/>
              <a:t>ユースケース分析</a:t>
            </a:r>
          </a:p>
        </p:txBody>
      </p:sp>
      <p:pic>
        <p:nvPicPr>
          <p:cNvPr id="242" name="図 2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7005" y="1020306"/>
            <a:ext cx="2637260" cy="1826547"/>
          </a:xfrm>
          <a:prstGeom prst="rect">
            <a:avLst/>
          </a:prstGeom>
        </p:spPr>
      </p:pic>
      <p:sp>
        <p:nvSpPr>
          <p:cNvPr id="38" name="正方形/長方形 37"/>
          <p:cNvSpPr/>
          <p:nvPr/>
        </p:nvSpPr>
        <p:spPr>
          <a:xfrm>
            <a:off x="2850096" y="3162489"/>
            <a:ext cx="4685242" cy="256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目標を詳細化し、システムとして実現すべきことを定義する</a:t>
            </a:r>
          </a:p>
        </p:txBody>
      </p:sp>
      <p:sp>
        <p:nvSpPr>
          <p:cNvPr id="129" name="フリーフォーム 128"/>
          <p:cNvSpPr/>
          <p:nvPr/>
        </p:nvSpPr>
        <p:spPr>
          <a:xfrm>
            <a:off x="66259" y="8422022"/>
            <a:ext cx="4185452" cy="1131106"/>
          </a:xfrm>
          <a:custGeom>
            <a:avLst/>
            <a:gdLst>
              <a:gd name="connsiteX0" fmla="*/ 142448 w 4185452"/>
              <a:gd name="connsiteY0" fmla="*/ 0 h 1131106"/>
              <a:gd name="connsiteX1" fmla="*/ 2022570 w 4185452"/>
              <a:gd name="connsiteY1" fmla="*/ 0 h 1131106"/>
              <a:gd name="connsiteX2" fmla="*/ 2155741 w 4185452"/>
              <a:gd name="connsiteY2" fmla="*/ 133171 h 1131106"/>
              <a:gd name="connsiteX3" fmla="*/ 2155741 w 4185452"/>
              <a:gd name="connsiteY3" fmla="*/ 643099 h 1131106"/>
              <a:gd name="connsiteX4" fmla="*/ 4104116 w 4185452"/>
              <a:gd name="connsiteY4" fmla="*/ 643099 h 1131106"/>
              <a:gd name="connsiteX5" fmla="*/ 4185452 w 4185452"/>
              <a:gd name="connsiteY5" fmla="*/ 724435 h 1131106"/>
              <a:gd name="connsiteX6" fmla="*/ 4185452 w 4185452"/>
              <a:gd name="connsiteY6" fmla="*/ 1049770 h 1131106"/>
              <a:gd name="connsiteX7" fmla="*/ 4104116 w 4185452"/>
              <a:gd name="connsiteY7" fmla="*/ 1131106 h 1131106"/>
              <a:gd name="connsiteX8" fmla="*/ 81336 w 4185452"/>
              <a:gd name="connsiteY8" fmla="*/ 1131106 h 1131106"/>
              <a:gd name="connsiteX9" fmla="*/ 0 w 4185452"/>
              <a:gd name="connsiteY9" fmla="*/ 1049770 h 1131106"/>
              <a:gd name="connsiteX10" fmla="*/ 0 w 4185452"/>
              <a:gd name="connsiteY10" fmla="*/ 724435 h 1131106"/>
              <a:gd name="connsiteX11" fmla="*/ 6392 w 4185452"/>
              <a:gd name="connsiteY11" fmla="*/ 692775 h 1131106"/>
              <a:gd name="connsiteX12" fmla="*/ 12797 w 4185452"/>
              <a:gd name="connsiteY12" fmla="*/ 683274 h 1131106"/>
              <a:gd name="connsiteX13" fmla="*/ 9277 w 4185452"/>
              <a:gd name="connsiteY13" fmla="*/ 665838 h 1131106"/>
              <a:gd name="connsiteX14" fmla="*/ 9277 w 4185452"/>
              <a:gd name="connsiteY14" fmla="*/ 133171 h 1131106"/>
              <a:gd name="connsiteX15" fmla="*/ 142448 w 4185452"/>
              <a:gd name="connsiteY15" fmla="*/ 0 h 113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5452" h="1131106">
                <a:moveTo>
                  <a:pt x="142448" y="0"/>
                </a:moveTo>
                <a:lnTo>
                  <a:pt x="2022570" y="0"/>
                </a:lnTo>
                <a:cubicBezTo>
                  <a:pt x="2096118" y="0"/>
                  <a:pt x="2155741" y="59623"/>
                  <a:pt x="2155741" y="133171"/>
                </a:cubicBezTo>
                <a:lnTo>
                  <a:pt x="2155741" y="643099"/>
                </a:lnTo>
                <a:lnTo>
                  <a:pt x="4104116" y="643099"/>
                </a:lnTo>
                <a:cubicBezTo>
                  <a:pt x="4149037" y="643099"/>
                  <a:pt x="4185452" y="679514"/>
                  <a:pt x="4185452" y="724435"/>
                </a:cubicBezTo>
                <a:lnTo>
                  <a:pt x="4185452" y="1049770"/>
                </a:lnTo>
                <a:cubicBezTo>
                  <a:pt x="4185452" y="1094691"/>
                  <a:pt x="4149037" y="1131106"/>
                  <a:pt x="4104116" y="1131106"/>
                </a:cubicBezTo>
                <a:lnTo>
                  <a:pt x="81336" y="1131106"/>
                </a:lnTo>
                <a:cubicBezTo>
                  <a:pt x="36415" y="1131106"/>
                  <a:pt x="0" y="1094691"/>
                  <a:pt x="0" y="1049770"/>
                </a:cubicBezTo>
                <a:lnTo>
                  <a:pt x="0" y="724435"/>
                </a:lnTo>
                <a:cubicBezTo>
                  <a:pt x="0" y="713205"/>
                  <a:pt x="2276" y="702506"/>
                  <a:pt x="6392" y="692775"/>
                </a:cubicBezTo>
                <a:lnTo>
                  <a:pt x="12797" y="683274"/>
                </a:lnTo>
                <a:lnTo>
                  <a:pt x="9277" y="665838"/>
                </a:lnTo>
                <a:lnTo>
                  <a:pt x="9277" y="133171"/>
                </a:lnTo>
                <a:cubicBezTo>
                  <a:pt x="9277" y="59623"/>
                  <a:pt x="68900" y="0"/>
                  <a:pt x="142448" y="0"/>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0" name="円/楕円 129"/>
          <p:cNvSpPr/>
          <p:nvPr/>
        </p:nvSpPr>
        <p:spPr>
          <a:xfrm>
            <a:off x="1310387" y="4514306"/>
            <a:ext cx="615989" cy="22500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tx1"/>
                </a:solidFill>
                <a:latin typeface="+mn-ea"/>
              </a:rPr>
              <a:t>UC</a:t>
            </a:r>
            <a:r>
              <a:rPr lang="en-US" altLang="ja-JP" sz="800" b="1" dirty="0">
                <a:solidFill>
                  <a:schemeClr val="tx1"/>
                </a:solidFill>
                <a:latin typeface="+mn-ea"/>
              </a:rPr>
              <a:t>.3</a:t>
            </a:r>
            <a:endParaRPr kumimoji="1" lang="ja-JP" altLang="en-US" sz="800" b="1" dirty="0">
              <a:solidFill>
                <a:schemeClr val="tx1"/>
              </a:solidFill>
              <a:latin typeface="+mn-ea"/>
            </a:endParaRPr>
          </a:p>
        </p:txBody>
      </p:sp>
      <p:sp>
        <p:nvSpPr>
          <p:cNvPr id="131" name="円/楕円 130"/>
          <p:cNvSpPr/>
          <p:nvPr/>
        </p:nvSpPr>
        <p:spPr>
          <a:xfrm>
            <a:off x="1364473" y="4106676"/>
            <a:ext cx="615989" cy="22500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tx1"/>
                </a:solidFill>
                <a:latin typeface="+mn-ea"/>
              </a:rPr>
              <a:t>UC</a:t>
            </a:r>
            <a:r>
              <a:rPr lang="en-US" altLang="ja-JP" sz="800" b="1" dirty="0">
                <a:solidFill>
                  <a:schemeClr val="tx1"/>
                </a:solidFill>
                <a:latin typeface="+mn-ea"/>
              </a:rPr>
              <a:t>.1</a:t>
            </a:r>
            <a:endParaRPr kumimoji="1" lang="ja-JP" altLang="en-US" sz="800" b="1" dirty="0">
              <a:solidFill>
                <a:schemeClr val="tx1"/>
              </a:solidFill>
              <a:latin typeface="+mn-ea"/>
            </a:endParaRPr>
          </a:p>
        </p:txBody>
      </p:sp>
      <p:sp>
        <p:nvSpPr>
          <p:cNvPr id="132" name="円/楕円 131"/>
          <p:cNvSpPr/>
          <p:nvPr/>
        </p:nvSpPr>
        <p:spPr>
          <a:xfrm>
            <a:off x="2166011" y="4485554"/>
            <a:ext cx="615989" cy="22500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tx1"/>
                </a:solidFill>
                <a:latin typeface="+mn-ea"/>
              </a:rPr>
              <a:t>UC</a:t>
            </a:r>
            <a:r>
              <a:rPr lang="en-US" altLang="ja-JP" sz="800" b="1" dirty="0">
                <a:solidFill>
                  <a:schemeClr val="tx1"/>
                </a:solidFill>
                <a:latin typeface="+mn-ea"/>
              </a:rPr>
              <a:t>.4</a:t>
            </a:r>
            <a:endParaRPr kumimoji="1" lang="ja-JP" altLang="en-US" sz="800" b="1" dirty="0">
              <a:solidFill>
                <a:schemeClr val="tx1"/>
              </a:solidFill>
              <a:latin typeface="+mn-ea"/>
            </a:endParaRPr>
          </a:p>
        </p:txBody>
      </p:sp>
      <p:sp>
        <p:nvSpPr>
          <p:cNvPr id="133" name="円/楕円 132"/>
          <p:cNvSpPr/>
          <p:nvPr/>
        </p:nvSpPr>
        <p:spPr>
          <a:xfrm>
            <a:off x="-2681" y="4462053"/>
            <a:ext cx="615989" cy="22500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tx1"/>
                </a:solidFill>
                <a:latin typeface="+mn-ea"/>
              </a:rPr>
              <a:t>UC</a:t>
            </a:r>
            <a:r>
              <a:rPr lang="en-US" altLang="ja-JP" sz="800" b="1" dirty="0">
                <a:solidFill>
                  <a:schemeClr val="tx1"/>
                </a:solidFill>
                <a:latin typeface="+mn-ea"/>
              </a:rPr>
              <a:t>.2</a:t>
            </a:r>
            <a:endParaRPr kumimoji="1" lang="ja-JP" altLang="en-US" sz="800" b="1" dirty="0">
              <a:solidFill>
                <a:schemeClr val="tx1"/>
              </a:solidFill>
              <a:latin typeface="+mn-ea"/>
            </a:endParaRPr>
          </a:p>
        </p:txBody>
      </p:sp>
      <p:sp>
        <p:nvSpPr>
          <p:cNvPr id="134" name="円/楕円 133"/>
          <p:cNvSpPr/>
          <p:nvPr/>
        </p:nvSpPr>
        <p:spPr>
          <a:xfrm>
            <a:off x="88378" y="4050740"/>
            <a:ext cx="615989" cy="22500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tx1"/>
                </a:solidFill>
                <a:latin typeface="+mn-ea"/>
              </a:rPr>
              <a:t>UC</a:t>
            </a:r>
            <a:r>
              <a:rPr lang="en-US" altLang="ja-JP" sz="800" b="1" dirty="0">
                <a:solidFill>
                  <a:schemeClr val="tx1"/>
                </a:solidFill>
                <a:latin typeface="+mn-ea"/>
              </a:rPr>
              <a:t>.5</a:t>
            </a:r>
            <a:endParaRPr kumimoji="1" lang="ja-JP" altLang="en-US" sz="800" b="1" dirty="0">
              <a:solidFill>
                <a:schemeClr val="tx1"/>
              </a:solidFill>
              <a:latin typeface="+mn-ea"/>
            </a:endParaRPr>
          </a:p>
        </p:txBody>
      </p:sp>
      <p:sp>
        <p:nvSpPr>
          <p:cNvPr id="135" name="テキスト ボックス 134"/>
          <p:cNvSpPr txBox="1"/>
          <p:nvPr/>
        </p:nvSpPr>
        <p:spPr>
          <a:xfrm>
            <a:off x="9600767" y="3405974"/>
            <a:ext cx="595856" cy="276999"/>
          </a:xfrm>
          <a:prstGeom prst="rect">
            <a:avLst/>
          </a:prstGeom>
          <a:noFill/>
        </p:spPr>
        <p:txBody>
          <a:bodyPr wrap="none" rtlCol="0">
            <a:spAutoFit/>
          </a:bodyPr>
          <a:lstStyle/>
          <a:p>
            <a:r>
              <a:rPr kumimoji="1" lang="ja-JP" altLang="en-US" sz="1200" b="1" dirty="0">
                <a:latin typeface="+mn-ea"/>
                <a:ea typeface="+mn-ea"/>
              </a:rPr>
              <a:t>凡例</a:t>
            </a:r>
          </a:p>
        </p:txBody>
      </p:sp>
      <p:graphicFrame>
        <p:nvGraphicFramePr>
          <p:cNvPr id="136" name="表 135"/>
          <p:cNvGraphicFramePr>
            <a:graphicFrameLocks noGrp="1"/>
          </p:cNvGraphicFramePr>
          <p:nvPr>
            <p:extLst>
              <p:ext uri="{D42A27DB-BD31-4B8C-83A1-F6EECF244321}">
                <p14:modId xmlns:p14="http://schemas.microsoft.com/office/powerpoint/2010/main" val="3302343941"/>
              </p:ext>
            </p:extLst>
          </p:nvPr>
        </p:nvGraphicFramePr>
        <p:xfrm>
          <a:off x="9569152" y="3616239"/>
          <a:ext cx="2916150" cy="1601434"/>
        </p:xfrm>
        <a:graphic>
          <a:graphicData uri="http://schemas.openxmlformats.org/drawingml/2006/table">
            <a:tbl>
              <a:tblPr firstRow="1" bandRow="1">
                <a:tableStyleId>{5C22544A-7EE6-4342-B048-85BDC9FD1C3A}</a:tableStyleId>
              </a:tblPr>
              <a:tblGrid>
                <a:gridCol w="1458075">
                  <a:extLst>
                    <a:ext uri="{9D8B030D-6E8A-4147-A177-3AD203B41FA5}">
                      <a16:colId xmlns="" xmlns:a16="http://schemas.microsoft.com/office/drawing/2014/main" val="20000"/>
                    </a:ext>
                  </a:extLst>
                </a:gridCol>
                <a:gridCol w="1458075">
                  <a:extLst>
                    <a:ext uri="{9D8B030D-6E8A-4147-A177-3AD203B41FA5}">
                      <a16:colId xmlns="" xmlns:a16="http://schemas.microsoft.com/office/drawing/2014/main" val="20001"/>
                    </a:ext>
                  </a:extLst>
                </a:gridCol>
              </a:tblGrid>
              <a:tr h="504154">
                <a:tc>
                  <a:txBody>
                    <a:bodyPr/>
                    <a:lstStyle/>
                    <a:p>
                      <a:endParaRPr kumimoji="1" lang="ja-JP" altLang="en-US" sz="1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000" b="0" dirty="0">
                          <a:solidFill>
                            <a:schemeClr val="tx1"/>
                          </a:solidFill>
                        </a:rPr>
                        <a:t>今回のシステムが満たすべき目標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4154">
                <a:tc>
                  <a:txBody>
                    <a:bodyPr/>
                    <a:lstStyle/>
                    <a:p>
                      <a:endParaRPr kumimoji="1" lang="ja-JP"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000" dirty="0"/>
                        <a:t>システムに対するユーザの要求を実現するための要求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04154">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000" dirty="0"/>
                        <a:t>システムの品質を網羅的に向上させるため</a:t>
                      </a:r>
                      <a:r>
                        <a:rPr kumimoji="1" lang="en-US" altLang="ja-JP" sz="1000" dirty="0"/>
                        <a:t>ISO9126</a:t>
                      </a:r>
                      <a:r>
                        <a:rPr kumimoji="1" lang="ja-JP" altLang="en-US" sz="1000" dirty="0"/>
                        <a:t>に従い抽出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pic>
        <p:nvPicPr>
          <p:cNvPr id="137" name="図 136"/>
          <p:cNvPicPr>
            <a:picLocks noChangeAspect="1"/>
          </p:cNvPicPr>
          <p:nvPr/>
        </p:nvPicPr>
        <p:blipFill>
          <a:blip r:embed="rId4"/>
          <a:stretch>
            <a:fillRect/>
          </a:stretch>
        </p:blipFill>
        <p:spPr>
          <a:xfrm>
            <a:off x="9934286" y="3691488"/>
            <a:ext cx="719935" cy="398013"/>
          </a:xfrm>
          <a:prstGeom prst="rect">
            <a:avLst/>
          </a:prstGeom>
        </p:spPr>
      </p:pic>
      <p:pic>
        <p:nvPicPr>
          <p:cNvPr id="139" name="図 138"/>
          <p:cNvPicPr>
            <a:picLocks noChangeAspect="1"/>
          </p:cNvPicPr>
          <p:nvPr/>
        </p:nvPicPr>
        <p:blipFill rotWithShape="1">
          <a:blip r:embed="rId5"/>
          <a:srcRect t="2322" r="1427" b="4769"/>
          <a:stretch/>
        </p:blipFill>
        <p:spPr>
          <a:xfrm>
            <a:off x="9680989" y="4165137"/>
            <a:ext cx="1208602" cy="435385"/>
          </a:xfrm>
          <a:prstGeom prst="rect">
            <a:avLst/>
          </a:prstGeom>
        </p:spPr>
      </p:pic>
      <p:pic>
        <p:nvPicPr>
          <p:cNvPr id="140" name="図 139"/>
          <p:cNvPicPr>
            <a:picLocks noChangeAspect="1"/>
          </p:cNvPicPr>
          <p:nvPr/>
        </p:nvPicPr>
        <p:blipFill>
          <a:blip r:embed="rId6"/>
          <a:stretch>
            <a:fillRect/>
          </a:stretch>
        </p:blipFill>
        <p:spPr>
          <a:xfrm>
            <a:off x="9697956" y="4748615"/>
            <a:ext cx="1192597" cy="412335"/>
          </a:xfrm>
          <a:prstGeom prst="rect">
            <a:avLst/>
          </a:prstGeom>
        </p:spPr>
      </p:pic>
      <p:grpSp>
        <p:nvGrpSpPr>
          <p:cNvPr id="141" name="グループ化 140"/>
          <p:cNvGrpSpPr/>
          <p:nvPr/>
        </p:nvGrpSpPr>
        <p:grpSpPr>
          <a:xfrm>
            <a:off x="31891" y="8584687"/>
            <a:ext cx="4008141" cy="953916"/>
            <a:chOff x="-7619" y="9624009"/>
            <a:chExt cx="4008141" cy="953916"/>
          </a:xfrm>
        </p:grpSpPr>
        <p:grpSp>
          <p:nvGrpSpPr>
            <p:cNvPr id="142" name="グループ化 141"/>
            <p:cNvGrpSpPr/>
            <p:nvPr/>
          </p:nvGrpSpPr>
          <p:grpSpPr>
            <a:xfrm>
              <a:off x="119454" y="10181869"/>
              <a:ext cx="3881068" cy="396056"/>
              <a:chOff x="119454" y="9104772"/>
              <a:chExt cx="3881068" cy="396056"/>
            </a:xfrm>
          </p:grpSpPr>
          <p:grpSp>
            <p:nvGrpSpPr>
              <p:cNvPr id="144" name="グループ化 143"/>
              <p:cNvGrpSpPr/>
              <p:nvPr/>
            </p:nvGrpSpPr>
            <p:grpSpPr>
              <a:xfrm>
                <a:off x="119454" y="9106283"/>
                <a:ext cx="364751" cy="394545"/>
                <a:chOff x="269758" y="6121955"/>
                <a:chExt cx="364751" cy="394545"/>
              </a:xfrm>
            </p:grpSpPr>
            <p:sp>
              <p:nvSpPr>
                <p:cNvPr id="166" name="円/楕円 165"/>
                <p:cNvSpPr/>
                <p:nvPr/>
              </p:nvSpPr>
              <p:spPr>
                <a:xfrm>
                  <a:off x="286408" y="6142054"/>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67" name="加算記号 166"/>
                <p:cNvSpPr/>
                <p:nvPr/>
              </p:nvSpPr>
              <p:spPr>
                <a:xfrm>
                  <a:off x="269758" y="6121955"/>
                  <a:ext cx="359717" cy="394545"/>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sp>
            <p:nvSpPr>
              <p:cNvPr id="145" name="テキスト ボックス 144"/>
              <p:cNvSpPr txBox="1"/>
              <p:nvPr/>
            </p:nvSpPr>
            <p:spPr>
              <a:xfrm>
                <a:off x="470156" y="9176168"/>
                <a:ext cx="607859" cy="261610"/>
              </a:xfrm>
              <a:prstGeom prst="rect">
                <a:avLst/>
              </a:prstGeom>
              <a:noFill/>
            </p:spPr>
            <p:txBody>
              <a:bodyPr wrap="none" rtlCol="0">
                <a:spAutoFit/>
              </a:bodyPr>
              <a:lstStyle/>
              <a:p>
                <a:r>
                  <a:rPr kumimoji="1" lang="ja-JP" altLang="en-US" sz="1100" dirty="0">
                    <a:latin typeface="+mn-ea"/>
                    <a:ea typeface="+mn-ea"/>
                  </a:rPr>
                  <a:t>信頼性</a:t>
                </a:r>
              </a:p>
            </p:txBody>
          </p:sp>
          <p:grpSp>
            <p:nvGrpSpPr>
              <p:cNvPr id="146" name="グループ化 145"/>
              <p:cNvGrpSpPr/>
              <p:nvPr/>
            </p:nvGrpSpPr>
            <p:grpSpPr>
              <a:xfrm>
                <a:off x="1092711" y="9126380"/>
                <a:ext cx="940631" cy="348101"/>
                <a:chOff x="1472657" y="9185693"/>
                <a:chExt cx="940631" cy="348101"/>
              </a:xfrm>
            </p:grpSpPr>
            <p:grpSp>
              <p:nvGrpSpPr>
                <p:cNvPr id="157" name="グループ化 156"/>
                <p:cNvGrpSpPr/>
                <p:nvPr/>
              </p:nvGrpSpPr>
              <p:grpSpPr>
                <a:xfrm>
                  <a:off x="1472657" y="9185693"/>
                  <a:ext cx="348101" cy="348101"/>
                  <a:chOff x="271168" y="6532065"/>
                  <a:chExt cx="348101" cy="348101"/>
                </a:xfrm>
              </p:grpSpPr>
              <p:sp>
                <p:nvSpPr>
                  <p:cNvPr id="159" name="円/楕円 158"/>
                  <p:cNvSpPr/>
                  <p:nvPr/>
                </p:nvSpPr>
                <p:spPr>
                  <a:xfrm>
                    <a:off x="271168" y="6532065"/>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nvGrpSpPr>
                  <p:cNvPr id="160" name="グループ化 159"/>
                  <p:cNvGrpSpPr/>
                  <p:nvPr/>
                </p:nvGrpSpPr>
                <p:grpSpPr>
                  <a:xfrm>
                    <a:off x="344126" y="6581263"/>
                    <a:ext cx="170445" cy="269136"/>
                    <a:chOff x="234774" y="5593277"/>
                    <a:chExt cx="211574" cy="334080"/>
                  </a:xfrm>
                </p:grpSpPr>
                <p:sp>
                  <p:nvSpPr>
                    <p:cNvPr id="161" name="片側の 2 つの角を切り取った四角形 160"/>
                    <p:cNvSpPr/>
                    <p:nvPr/>
                  </p:nvSpPr>
                  <p:spPr>
                    <a:xfrm>
                      <a:off x="234775" y="5593277"/>
                      <a:ext cx="67896" cy="169190"/>
                    </a:xfrm>
                    <a:prstGeom prst="snip2Same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62" name="角丸四角形 161"/>
                    <p:cNvSpPr/>
                    <p:nvPr/>
                  </p:nvSpPr>
                  <p:spPr>
                    <a:xfrm>
                      <a:off x="30328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63" name="角丸四角形 162"/>
                    <p:cNvSpPr/>
                    <p:nvPr/>
                  </p:nvSpPr>
                  <p:spPr>
                    <a:xfrm>
                      <a:off x="35195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64" name="角丸四角形 163"/>
                    <p:cNvSpPr/>
                    <p:nvPr/>
                  </p:nvSpPr>
                  <p:spPr>
                    <a:xfrm>
                      <a:off x="400629"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65" name="角丸四角形 164"/>
                    <p:cNvSpPr/>
                    <p:nvPr/>
                  </p:nvSpPr>
                  <p:spPr>
                    <a:xfrm rot="5400000">
                      <a:off x="252524" y="5733534"/>
                      <a:ext cx="176073" cy="2115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sp>
              <p:nvSpPr>
                <p:cNvPr id="158" name="テキスト ボックス 157"/>
                <p:cNvSpPr txBox="1"/>
                <p:nvPr/>
              </p:nvSpPr>
              <p:spPr>
                <a:xfrm>
                  <a:off x="1805429" y="9257076"/>
                  <a:ext cx="607859" cy="261610"/>
                </a:xfrm>
                <a:prstGeom prst="rect">
                  <a:avLst/>
                </a:prstGeom>
                <a:noFill/>
              </p:spPr>
              <p:txBody>
                <a:bodyPr wrap="none" rtlCol="0">
                  <a:spAutoFit/>
                </a:bodyPr>
                <a:lstStyle/>
                <a:p>
                  <a:r>
                    <a:rPr kumimoji="1" lang="ja-JP" altLang="en-US" sz="1100" dirty="0">
                      <a:latin typeface="+mn-ea"/>
                      <a:ea typeface="+mn-ea"/>
                    </a:rPr>
                    <a:t>使用性</a:t>
                  </a:r>
                </a:p>
              </p:txBody>
            </p:sp>
          </p:grpSp>
          <p:grpSp>
            <p:nvGrpSpPr>
              <p:cNvPr id="147" name="グループ化 146"/>
              <p:cNvGrpSpPr/>
              <p:nvPr/>
            </p:nvGrpSpPr>
            <p:grpSpPr>
              <a:xfrm>
                <a:off x="2084106" y="9104772"/>
                <a:ext cx="934733" cy="348101"/>
                <a:chOff x="2755984" y="9164085"/>
                <a:chExt cx="934733" cy="348101"/>
              </a:xfrm>
            </p:grpSpPr>
            <p:grpSp>
              <p:nvGrpSpPr>
                <p:cNvPr id="153" name="グループ化 152"/>
                <p:cNvGrpSpPr/>
                <p:nvPr/>
              </p:nvGrpSpPr>
              <p:grpSpPr>
                <a:xfrm>
                  <a:off x="2755984" y="9164085"/>
                  <a:ext cx="348101" cy="348101"/>
                  <a:chOff x="236707" y="6925200"/>
                  <a:chExt cx="348101" cy="348101"/>
                </a:xfrm>
              </p:grpSpPr>
              <p:sp>
                <p:nvSpPr>
                  <p:cNvPr id="155" name="円/楕円 154"/>
                  <p:cNvSpPr/>
                  <p:nvPr/>
                </p:nvSpPr>
                <p:spPr>
                  <a:xfrm>
                    <a:off x="236707" y="6925200"/>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56" name="上矢印 155"/>
                  <p:cNvSpPr/>
                  <p:nvPr/>
                </p:nvSpPr>
                <p:spPr>
                  <a:xfrm>
                    <a:off x="310494" y="6978313"/>
                    <a:ext cx="229560" cy="225620"/>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sp>
              <p:nvSpPr>
                <p:cNvPr id="154" name="テキスト ボックス 153"/>
                <p:cNvSpPr txBox="1"/>
                <p:nvPr/>
              </p:nvSpPr>
              <p:spPr>
                <a:xfrm>
                  <a:off x="3082858" y="9228252"/>
                  <a:ext cx="607859" cy="261610"/>
                </a:xfrm>
                <a:prstGeom prst="rect">
                  <a:avLst/>
                </a:prstGeom>
                <a:noFill/>
              </p:spPr>
              <p:txBody>
                <a:bodyPr wrap="none" rtlCol="0">
                  <a:spAutoFit/>
                </a:bodyPr>
                <a:lstStyle/>
                <a:p>
                  <a:r>
                    <a:rPr kumimoji="1" lang="ja-JP" altLang="en-US" sz="1100" dirty="0">
                      <a:latin typeface="+mn-ea"/>
                      <a:ea typeface="+mn-ea"/>
                    </a:rPr>
                    <a:t>効率性</a:t>
                  </a:r>
                </a:p>
              </p:txBody>
            </p:sp>
          </p:grpSp>
          <p:grpSp>
            <p:nvGrpSpPr>
              <p:cNvPr id="148" name="グループ化 147"/>
              <p:cNvGrpSpPr/>
              <p:nvPr/>
            </p:nvGrpSpPr>
            <p:grpSpPr>
              <a:xfrm>
                <a:off x="3108033" y="9143106"/>
                <a:ext cx="892489" cy="348101"/>
                <a:chOff x="4133548" y="9202419"/>
                <a:chExt cx="892489" cy="348101"/>
              </a:xfrm>
            </p:grpSpPr>
            <p:grpSp>
              <p:nvGrpSpPr>
                <p:cNvPr id="149" name="グループ化 148"/>
                <p:cNvGrpSpPr/>
                <p:nvPr/>
              </p:nvGrpSpPr>
              <p:grpSpPr>
                <a:xfrm>
                  <a:off x="4133548" y="9202419"/>
                  <a:ext cx="348101" cy="348101"/>
                  <a:chOff x="248885" y="7311900"/>
                  <a:chExt cx="348101" cy="348101"/>
                </a:xfrm>
              </p:grpSpPr>
              <p:sp>
                <p:nvSpPr>
                  <p:cNvPr id="151" name="円/楕円 150"/>
                  <p:cNvSpPr/>
                  <p:nvPr/>
                </p:nvSpPr>
                <p:spPr>
                  <a:xfrm>
                    <a:off x="248885" y="7311900"/>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52" name="フリーフォーム 151"/>
                  <p:cNvSpPr/>
                  <p:nvPr/>
                </p:nvSpPr>
                <p:spPr>
                  <a:xfrm rot="2409321">
                    <a:off x="276577" y="7361830"/>
                    <a:ext cx="213307" cy="268620"/>
                  </a:xfrm>
                  <a:custGeom>
                    <a:avLst/>
                    <a:gdLst>
                      <a:gd name="connsiteX0" fmla="*/ 161419 w 377443"/>
                      <a:gd name="connsiteY0" fmla="*/ 195547 h 475319"/>
                      <a:gd name="connsiteX1" fmla="*/ 233427 w 377443"/>
                      <a:gd name="connsiteY1" fmla="*/ 195547 h 475319"/>
                      <a:gd name="connsiteX2" fmla="*/ 233427 w 377443"/>
                      <a:gd name="connsiteY2" fmla="*/ 475319 h 475319"/>
                      <a:gd name="connsiteX3" fmla="*/ 161419 w 377443"/>
                      <a:gd name="connsiteY3" fmla="*/ 475319 h 475319"/>
                      <a:gd name="connsiteX4" fmla="*/ 0 w 377443"/>
                      <a:gd name="connsiteY4" fmla="*/ 0 h 475319"/>
                      <a:gd name="connsiteX5" fmla="*/ 377443 w 377443"/>
                      <a:gd name="connsiteY5" fmla="*/ 0 h 475319"/>
                      <a:gd name="connsiteX6" fmla="*/ 377443 w 377443"/>
                      <a:gd name="connsiteY6" fmla="*/ 184692 h 475319"/>
                      <a:gd name="connsiteX7" fmla="*/ 0 w 377443"/>
                      <a:gd name="connsiteY7" fmla="*/ 184692 h 4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43" h="475319">
                        <a:moveTo>
                          <a:pt x="161419" y="195547"/>
                        </a:moveTo>
                        <a:lnTo>
                          <a:pt x="233427" y="195547"/>
                        </a:lnTo>
                        <a:lnTo>
                          <a:pt x="233427" y="475319"/>
                        </a:lnTo>
                        <a:lnTo>
                          <a:pt x="161419" y="475319"/>
                        </a:lnTo>
                        <a:close/>
                        <a:moveTo>
                          <a:pt x="0" y="0"/>
                        </a:moveTo>
                        <a:lnTo>
                          <a:pt x="377443" y="0"/>
                        </a:lnTo>
                        <a:lnTo>
                          <a:pt x="377443" y="184692"/>
                        </a:lnTo>
                        <a:lnTo>
                          <a:pt x="0" y="184692"/>
                        </a:ln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sp>
              <p:nvSpPr>
                <p:cNvPr id="150" name="テキスト ボックス 149"/>
                <p:cNvSpPr txBox="1"/>
                <p:nvPr/>
              </p:nvSpPr>
              <p:spPr>
                <a:xfrm>
                  <a:off x="4418178" y="9257076"/>
                  <a:ext cx="607859" cy="261610"/>
                </a:xfrm>
                <a:prstGeom prst="rect">
                  <a:avLst/>
                </a:prstGeom>
                <a:noFill/>
              </p:spPr>
              <p:txBody>
                <a:bodyPr wrap="none" rtlCol="0">
                  <a:spAutoFit/>
                </a:bodyPr>
                <a:lstStyle/>
                <a:p>
                  <a:r>
                    <a:rPr kumimoji="1" lang="ja-JP" altLang="en-US" sz="1100" dirty="0">
                      <a:latin typeface="+mn-ea"/>
                      <a:ea typeface="+mn-ea"/>
                    </a:rPr>
                    <a:t>保守性</a:t>
                  </a:r>
                </a:p>
              </p:txBody>
            </p:sp>
          </p:grpSp>
        </p:grpSp>
        <p:sp>
          <p:nvSpPr>
            <p:cNvPr id="143" name="テキスト ボックス 142"/>
            <p:cNvSpPr txBox="1"/>
            <p:nvPr/>
          </p:nvSpPr>
          <p:spPr>
            <a:xfrm>
              <a:off x="-7619" y="9624009"/>
              <a:ext cx="2375971" cy="577081"/>
            </a:xfrm>
            <a:prstGeom prst="rect">
              <a:avLst/>
            </a:prstGeom>
            <a:noFill/>
          </p:spPr>
          <p:txBody>
            <a:bodyPr wrap="none" rtlCol="0">
              <a:spAutoFit/>
            </a:bodyPr>
            <a:lstStyle/>
            <a:p>
              <a:r>
                <a:rPr kumimoji="1" lang="en-US" altLang="ja-JP" sz="1050" dirty="0">
                  <a:latin typeface="+mn-ea"/>
                  <a:ea typeface="+mn-ea"/>
                </a:rPr>
                <a:t>ISO9126</a:t>
              </a:r>
              <a:r>
                <a:rPr kumimoji="1" lang="ja-JP" altLang="en-US" sz="1050" dirty="0">
                  <a:latin typeface="+mn-ea"/>
                  <a:ea typeface="+mn-ea"/>
                </a:rPr>
                <a:t>に従い非機能を分類した。</a:t>
              </a:r>
              <a:endParaRPr kumimoji="1" lang="en-US" altLang="ja-JP" sz="1050" dirty="0">
                <a:latin typeface="+mn-ea"/>
                <a:ea typeface="+mn-ea"/>
              </a:endParaRPr>
            </a:p>
            <a:p>
              <a:r>
                <a:rPr kumimoji="1" lang="ja-JP" altLang="en-US" sz="1050" dirty="0">
                  <a:latin typeface="+mn-ea"/>
                  <a:ea typeface="+mn-ea"/>
                </a:rPr>
                <a:t>可視性向上のためアイコンとして</a:t>
              </a:r>
              <a:endParaRPr kumimoji="1" lang="en-US" altLang="ja-JP" sz="1050" dirty="0">
                <a:latin typeface="+mn-ea"/>
                <a:ea typeface="+mn-ea"/>
              </a:endParaRPr>
            </a:p>
            <a:p>
              <a:r>
                <a:rPr kumimoji="1" lang="ja-JP" altLang="en-US" sz="1050" dirty="0">
                  <a:latin typeface="+mn-ea"/>
                  <a:ea typeface="+mn-ea"/>
                </a:rPr>
                <a:t>付与する。</a:t>
              </a:r>
              <a:r>
                <a:rPr kumimoji="1" lang="en-US" altLang="ja-JP" sz="1050" dirty="0">
                  <a:latin typeface="+mn-ea"/>
                  <a:ea typeface="+mn-ea"/>
                </a:rPr>
                <a:t>※</a:t>
              </a:r>
              <a:r>
                <a:rPr kumimoji="1" lang="ja-JP" altLang="en-US" sz="1050" dirty="0">
                  <a:latin typeface="+mn-ea"/>
                  <a:ea typeface="+mn-ea"/>
                </a:rPr>
                <a:t>移植性は</a:t>
              </a:r>
              <a:r>
                <a:rPr lang="ja-JP" altLang="en-US" sz="1050" dirty="0">
                  <a:latin typeface="+mn-ea"/>
                  <a:ea typeface="+mn-ea"/>
                </a:rPr>
                <a:t>割愛</a:t>
              </a:r>
              <a:endParaRPr kumimoji="1" lang="ja-JP" altLang="en-US" sz="1050" dirty="0">
                <a:latin typeface="+mn-ea"/>
                <a:ea typeface="+mn-ea"/>
              </a:endParaRPr>
            </a:p>
          </p:txBody>
        </p:sp>
      </p:grpSp>
      <p:grpSp>
        <p:nvGrpSpPr>
          <p:cNvPr id="168" name="グループ化 167"/>
          <p:cNvGrpSpPr/>
          <p:nvPr/>
        </p:nvGrpSpPr>
        <p:grpSpPr>
          <a:xfrm>
            <a:off x="587550" y="6326819"/>
            <a:ext cx="228414" cy="250529"/>
            <a:chOff x="-725747" y="8184976"/>
            <a:chExt cx="228414" cy="250529"/>
          </a:xfrm>
        </p:grpSpPr>
        <p:sp>
          <p:nvSpPr>
            <p:cNvPr id="169" name="円/楕円 168"/>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70" name="加算記号 169"/>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71" name="グループ化 170"/>
          <p:cNvGrpSpPr/>
          <p:nvPr/>
        </p:nvGrpSpPr>
        <p:grpSpPr>
          <a:xfrm>
            <a:off x="2637548" y="4854188"/>
            <a:ext cx="228414" cy="250529"/>
            <a:chOff x="-725747" y="8184976"/>
            <a:chExt cx="228414" cy="250529"/>
          </a:xfrm>
        </p:grpSpPr>
        <p:sp>
          <p:nvSpPr>
            <p:cNvPr id="172" name="円/楕円 171"/>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73" name="加算記号 172"/>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74" name="グループ化 173"/>
          <p:cNvGrpSpPr/>
          <p:nvPr/>
        </p:nvGrpSpPr>
        <p:grpSpPr>
          <a:xfrm>
            <a:off x="3518079" y="4764914"/>
            <a:ext cx="228414" cy="250529"/>
            <a:chOff x="-725747" y="8184976"/>
            <a:chExt cx="228414" cy="250529"/>
          </a:xfrm>
        </p:grpSpPr>
        <p:sp>
          <p:nvSpPr>
            <p:cNvPr id="175" name="円/楕円 174"/>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76" name="加算記号 175"/>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4683748" y="4433292"/>
            <a:ext cx="263257" cy="263257"/>
            <a:chOff x="257058" y="6535189"/>
            <a:chExt cx="348101" cy="348101"/>
          </a:xfrm>
        </p:grpSpPr>
        <p:sp>
          <p:nvSpPr>
            <p:cNvPr id="178" name="円/楕円 177"/>
            <p:cNvSpPr/>
            <p:nvPr/>
          </p:nvSpPr>
          <p:spPr>
            <a:xfrm>
              <a:off x="257058" y="6535189"/>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nvGrpSpPr>
            <p:cNvPr id="179" name="グループ化 178"/>
            <p:cNvGrpSpPr/>
            <p:nvPr/>
          </p:nvGrpSpPr>
          <p:grpSpPr>
            <a:xfrm>
              <a:off x="344126" y="6581263"/>
              <a:ext cx="170445" cy="269136"/>
              <a:chOff x="234774" y="5593277"/>
              <a:chExt cx="211574" cy="334080"/>
            </a:xfrm>
          </p:grpSpPr>
          <p:sp>
            <p:nvSpPr>
              <p:cNvPr id="180" name="片側の 2 つの角を切り取った四角形 179"/>
              <p:cNvSpPr/>
              <p:nvPr/>
            </p:nvSpPr>
            <p:spPr>
              <a:xfrm>
                <a:off x="234775" y="5593277"/>
                <a:ext cx="67896" cy="169190"/>
              </a:xfrm>
              <a:prstGeom prst="snip2Same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1" name="角丸四角形 180"/>
              <p:cNvSpPr/>
              <p:nvPr/>
            </p:nvSpPr>
            <p:spPr>
              <a:xfrm>
                <a:off x="30328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2" name="角丸四角形 181"/>
              <p:cNvSpPr/>
              <p:nvPr/>
            </p:nvSpPr>
            <p:spPr>
              <a:xfrm>
                <a:off x="35195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3" name="角丸四角形 182"/>
              <p:cNvSpPr/>
              <p:nvPr/>
            </p:nvSpPr>
            <p:spPr>
              <a:xfrm>
                <a:off x="400629"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4" name="角丸四角形 183"/>
              <p:cNvSpPr/>
              <p:nvPr/>
            </p:nvSpPr>
            <p:spPr>
              <a:xfrm rot="5400000">
                <a:off x="252524" y="5733534"/>
                <a:ext cx="176073" cy="2115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grpSp>
        <p:nvGrpSpPr>
          <p:cNvPr id="185" name="グループ化 184"/>
          <p:cNvGrpSpPr/>
          <p:nvPr/>
        </p:nvGrpSpPr>
        <p:grpSpPr>
          <a:xfrm>
            <a:off x="8747032" y="4957650"/>
            <a:ext cx="228414" cy="250529"/>
            <a:chOff x="-725747" y="8184976"/>
            <a:chExt cx="228414" cy="250529"/>
          </a:xfrm>
        </p:grpSpPr>
        <p:sp>
          <p:nvSpPr>
            <p:cNvPr id="186" name="円/楕円 185"/>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7" name="加算記号 186"/>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88" name="グループ化 187"/>
          <p:cNvGrpSpPr/>
          <p:nvPr/>
        </p:nvGrpSpPr>
        <p:grpSpPr>
          <a:xfrm>
            <a:off x="5755388" y="6799873"/>
            <a:ext cx="228414" cy="250529"/>
            <a:chOff x="-725747" y="8184976"/>
            <a:chExt cx="228414" cy="250529"/>
          </a:xfrm>
        </p:grpSpPr>
        <p:sp>
          <p:nvSpPr>
            <p:cNvPr id="189" name="円/楕円 188"/>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90" name="加算記号 189"/>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91" name="グループ化 190"/>
          <p:cNvGrpSpPr/>
          <p:nvPr/>
        </p:nvGrpSpPr>
        <p:grpSpPr>
          <a:xfrm>
            <a:off x="6904856" y="6923166"/>
            <a:ext cx="219856" cy="219856"/>
            <a:chOff x="-1147708" y="7309768"/>
            <a:chExt cx="219856" cy="219856"/>
          </a:xfrm>
        </p:grpSpPr>
        <p:sp>
          <p:nvSpPr>
            <p:cNvPr id="192" name="円/楕円 191"/>
            <p:cNvSpPr/>
            <p:nvPr/>
          </p:nvSpPr>
          <p:spPr>
            <a:xfrm>
              <a:off x="-1147708" y="7309768"/>
              <a:ext cx="219856" cy="219856"/>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93" name="上矢印 192"/>
            <p:cNvSpPr/>
            <p:nvPr/>
          </p:nvSpPr>
          <p:spPr>
            <a:xfrm>
              <a:off x="-1110274" y="7333476"/>
              <a:ext cx="144987" cy="142499"/>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3067918" y="8758754"/>
            <a:ext cx="228414" cy="250529"/>
            <a:chOff x="-725747" y="8184976"/>
            <a:chExt cx="228414" cy="250529"/>
          </a:xfrm>
        </p:grpSpPr>
        <p:sp>
          <p:nvSpPr>
            <p:cNvPr id="196" name="円/楕円 195"/>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97" name="加算記号 196"/>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4980038" y="8759679"/>
            <a:ext cx="228414" cy="250529"/>
            <a:chOff x="-725747" y="8184976"/>
            <a:chExt cx="228414" cy="250529"/>
          </a:xfrm>
        </p:grpSpPr>
        <p:sp>
          <p:nvSpPr>
            <p:cNvPr id="199" name="円/楕円 198"/>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00" name="加算記号 199"/>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01" name="グループ化 200"/>
          <p:cNvGrpSpPr/>
          <p:nvPr/>
        </p:nvGrpSpPr>
        <p:grpSpPr>
          <a:xfrm>
            <a:off x="5921036" y="9026491"/>
            <a:ext cx="228414" cy="250529"/>
            <a:chOff x="-725747" y="8184976"/>
            <a:chExt cx="228414" cy="250529"/>
          </a:xfrm>
        </p:grpSpPr>
        <p:sp>
          <p:nvSpPr>
            <p:cNvPr id="202" name="円/楕円 201"/>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06" name="加算記号 205"/>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07" name="グループ化 206"/>
          <p:cNvGrpSpPr/>
          <p:nvPr/>
        </p:nvGrpSpPr>
        <p:grpSpPr>
          <a:xfrm>
            <a:off x="6511721" y="9026490"/>
            <a:ext cx="228414" cy="250529"/>
            <a:chOff x="-725747" y="8184976"/>
            <a:chExt cx="228414" cy="250529"/>
          </a:xfrm>
        </p:grpSpPr>
        <p:sp>
          <p:nvSpPr>
            <p:cNvPr id="208" name="円/楕円 207"/>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09" name="加算記号 208"/>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10" name="グループ化 209"/>
          <p:cNvGrpSpPr/>
          <p:nvPr/>
        </p:nvGrpSpPr>
        <p:grpSpPr>
          <a:xfrm>
            <a:off x="6855059" y="8219565"/>
            <a:ext cx="228414" cy="250529"/>
            <a:chOff x="-725747" y="8184976"/>
            <a:chExt cx="228414" cy="250529"/>
          </a:xfrm>
        </p:grpSpPr>
        <p:sp>
          <p:nvSpPr>
            <p:cNvPr id="211" name="円/楕円 210"/>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12" name="加算記号 211"/>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13" name="グループ化 212"/>
          <p:cNvGrpSpPr/>
          <p:nvPr/>
        </p:nvGrpSpPr>
        <p:grpSpPr>
          <a:xfrm>
            <a:off x="7176806" y="9114260"/>
            <a:ext cx="228414" cy="250529"/>
            <a:chOff x="-725747" y="8184976"/>
            <a:chExt cx="228414" cy="250529"/>
          </a:xfrm>
        </p:grpSpPr>
        <p:sp>
          <p:nvSpPr>
            <p:cNvPr id="214" name="円/楕円 213"/>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15" name="加算記号 214"/>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sp>
        <p:nvSpPr>
          <p:cNvPr id="216" name="円/楕円 215"/>
          <p:cNvSpPr/>
          <p:nvPr/>
        </p:nvSpPr>
        <p:spPr>
          <a:xfrm>
            <a:off x="8208662" y="9113193"/>
            <a:ext cx="219856" cy="219856"/>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17" name="上矢印 216"/>
          <p:cNvSpPr/>
          <p:nvPr/>
        </p:nvSpPr>
        <p:spPr>
          <a:xfrm>
            <a:off x="8246096" y="9136901"/>
            <a:ext cx="144987" cy="142499"/>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nvGrpSpPr>
          <p:cNvPr id="218" name="グループ化 217"/>
          <p:cNvGrpSpPr/>
          <p:nvPr/>
        </p:nvGrpSpPr>
        <p:grpSpPr>
          <a:xfrm>
            <a:off x="8795254" y="9305723"/>
            <a:ext cx="228414" cy="250529"/>
            <a:chOff x="-725747" y="8184976"/>
            <a:chExt cx="228414" cy="250529"/>
          </a:xfrm>
        </p:grpSpPr>
        <p:sp>
          <p:nvSpPr>
            <p:cNvPr id="219" name="円/楕円 218"/>
            <p:cNvSpPr/>
            <p:nvPr/>
          </p:nvSpPr>
          <p:spPr>
            <a:xfrm>
              <a:off x="-723207" y="8191246"/>
              <a:ext cx="221038" cy="221038"/>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20" name="加算記号 219"/>
            <p:cNvSpPr/>
            <p:nvPr/>
          </p:nvSpPr>
          <p:spPr>
            <a:xfrm>
              <a:off x="-725747" y="8184976"/>
              <a:ext cx="228414" cy="25052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21" name="グループ化 220"/>
          <p:cNvGrpSpPr/>
          <p:nvPr/>
        </p:nvGrpSpPr>
        <p:grpSpPr>
          <a:xfrm>
            <a:off x="9818552" y="9140511"/>
            <a:ext cx="219856" cy="219856"/>
            <a:chOff x="-1147708" y="7309768"/>
            <a:chExt cx="219856" cy="219856"/>
          </a:xfrm>
        </p:grpSpPr>
        <p:sp>
          <p:nvSpPr>
            <p:cNvPr id="222" name="円/楕円 221"/>
            <p:cNvSpPr/>
            <p:nvPr/>
          </p:nvSpPr>
          <p:spPr>
            <a:xfrm>
              <a:off x="-1147708" y="7309768"/>
              <a:ext cx="219856" cy="219856"/>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23" name="上矢印 222"/>
            <p:cNvSpPr/>
            <p:nvPr/>
          </p:nvSpPr>
          <p:spPr>
            <a:xfrm>
              <a:off x="-1110274" y="7333476"/>
              <a:ext cx="144987" cy="142499"/>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24" name="グループ化 223"/>
          <p:cNvGrpSpPr/>
          <p:nvPr/>
        </p:nvGrpSpPr>
        <p:grpSpPr>
          <a:xfrm>
            <a:off x="10995151" y="9147715"/>
            <a:ext cx="230185" cy="230185"/>
            <a:chOff x="13385576" y="7464896"/>
            <a:chExt cx="348101" cy="348101"/>
          </a:xfrm>
        </p:grpSpPr>
        <p:sp>
          <p:nvSpPr>
            <p:cNvPr id="225" name="円/楕円 224"/>
            <p:cNvSpPr/>
            <p:nvPr/>
          </p:nvSpPr>
          <p:spPr>
            <a:xfrm>
              <a:off x="13385576" y="7464896"/>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26" name="フリーフォーム 225"/>
            <p:cNvSpPr/>
            <p:nvPr/>
          </p:nvSpPr>
          <p:spPr>
            <a:xfrm rot="2409321">
              <a:off x="13458896" y="7502015"/>
              <a:ext cx="213307" cy="268620"/>
            </a:xfrm>
            <a:custGeom>
              <a:avLst/>
              <a:gdLst>
                <a:gd name="connsiteX0" fmla="*/ 161419 w 377443"/>
                <a:gd name="connsiteY0" fmla="*/ 195547 h 475319"/>
                <a:gd name="connsiteX1" fmla="*/ 233427 w 377443"/>
                <a:gd name="connsiteY1" fmla="*/ 195547 h 475319"/>
                <a:gd name="connsiteX2" fmla="*/ 233427 w 377443"/>
                <a:gd name="connsiteY2" fmla="*/ 475319 h 475319"/>
                <a:gd name="connsiteX3" fmla="*/ 161419 w 377443"/>
                <a:gd name="connsiteY3" fmla="*/ 475319 h 475319"/>
                <a:gd name="connsiteX4" fmla="*/ 0 w 377443"/>
                <a:gd name="connsiteY4" fmla="*/ 0 h 475319"/>
                <a:gd name="connsiteX5" fmla="*/ 377443 w 377443"/>
                <a:gd name="connsiteY5" fmla="*/ 0 h 475319"/>
                <a:gd name="connsiteX6" fmla="*/ 377443 w 377443"/>
                <a:gd name="connsiteY6" fmla="*/ 184692 h 475319"/>
                <a:gd name="connsiteX7" fmla="*/ 0 w 377443"/>
                <a:gd name="connsiteY7" fmla="*/ 184692 h 4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443" h="475319">
                  <a:moveTo>
                    <a:pt x="161419" y="195547"/>
                  </a:moveTo>
                  <a:lnTo>
                    <a:pt x="233427" y="195547"/>
                  </a:lnTo>
                  <a:lnTo>
                    <a:pt x="233427" y="475319"/>
                  </a:lnTo>
                  <a:lnTo>
                    <a:pt x="161419" y="475319"/>
                  </a:lnTo>
                  <a:close/>
                  <a:moveTo>
                    <a:pt x="0" y="0"/>
                  </a:moveTo>
                  <a:lnTo>
                    <a:pt x="377443" y="0"/>
                  </a:lnTo>
                  <a:lnTo>
                    <a:pt x="377443" y="184692"/>
                  </a:lnTo>
                  <a:lnTo>
                    <a:pt x="0" y="184692"/>
                  </a:ln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nvGrpSpPr>
          <p:cNvPr id="227" name="グループ化 226"/>
          <p:cNvGrpSpPr/>
          <p:nvPr/>
        </p:nvGrpSpPr>
        <p:grpSpPr>
          <a:xfrm>
            <a:off x="12026980" y="9134380"/>
            <a:ext cx="278475" cy="278475"/>
            <a:chOff x="257058" y="6535189"/>
            <a:chExt cx="348101" cy="348101"/>
          </a:xfrm>
        </p:grpSpPr>
        <p:sp>
          <p:nvSpPr>
            <p:cNvPr id="228" name="円/楕円 227"/>
            <p:cNvSpPr/>
            <p:nvPr/>
          </p:nvSpPr>
          <p:spPr>
            <a:xfrm>
              <a:off x="257058" y="6535189"/>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nvGrpSpPr>
            <p:cNvPr id="229" name="グループ化 228"/>
            <p:cNvGrpSpPr/>
            <p:nvPr/>
          </p:nvGrpSpPr>
          <p:grpSpPr>
            <a:xfrm>
              <a:off x="344126" y="6581263"/>
              <a:ext cx="170445" cy="269136"/>
              <a:chOff x="234774" y="5593277"/>
              <a:chExt cx="211574" cy="334080"/>
            </a:xfrm>
          </p:grpSpPr>
          <p:sp>
            <p:nvSpPr>
              <p:cNvPr id="231" name="片側の 2 つの角を切り取った四角形 230"/>
              <p:cNvSpPr/>
              <p:nvPr/>
            </p:nvSpPr>
            <p:spPr>
              <a:xfrm>
                <a:off x="234775" y="5593277"/>
                <a:ext cx="67896" cy="169190"/>
              </a:xfrm>
              <a:prstGeom prst="snip2Same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34" name="角丸四角形 233"/>
              <p:cNvSpPr/>
              <p:nvPr/>
            </p:nvSpPr>
            <p:spPr>
              <a:xfrm>
                <a:off x="30328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35" name="角丸四角形 234"/>
              <p:cNvSpPr/>
              <p:nvPr/>
            </p:nvSpPr>
            <p:spPr>
              <a:xfrm>
                <a:off x="35195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36" name="角丸四角形 235"/>
              <p:cNvSpPr/>
              <p:nvPr/>
            </p:nvSpPr>
            <p:spPr>
              <a:xfrm>
                <a:off x="400629"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37" name="角丸四角形 236"/>
              <p:cNvSpPr/>
              <p:nvPr/>
            </p:nvSpPr>
            <p:spPr>
              <a:xfrm rot="5400000">
                <a:off x="252524" y="5733534"/>
                <a:ext cx="176073" cy="2115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sp>
        <p:nvSpPr>
          <p:cNvPr id="238" name="正方形/長方形 237"/>
          <p:cNvSpPr/>
          <p:nvPr/>
        </p:nvSpPr>
        <p:spPr>
          <a:xfrm>
            <a:off x="90442" y="6569348"/>
            <a:ext cx="1835934" cy="413165"/>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900" dirty="0">
                <a:solidFill>
                  <a:schemeClr val="tx1"/>
                </a:solidFill>
              </a:rPr>
              <a:t>「ラインからはずれない」は</a:t>
            </a:r>
            <a:r>
              <a:rPr lang="en-US" altLang="ja-JP" sz="900" dirty="0">
                <a:solidFill>
                  <a:schemeClr val="tx1"/>
                </a:solidFill>
              </a:rPr>
              <a:t>5-1-1.</a:t>
            </a:r>
            <a:r>
              <a:rPr lang="ja-JP" altLang="en-US" sz="900" dirty="0">
                <a:solidFill>
                  <a:schemeClr val="tx1"/>
                </a:solidFill>
              </a:rPr>
              <a:t>線分のライントレース</a:t>
            </a:r>
          </a:p>
          <a:p>
            <a:pPr algn="ctr"/>
            <a:r>
              <a:rPr lang="ja-JP" altLang="en-US" sz="900" dirty="0" err="1">
                <a:solidFill>
                  <a:schemeClr val="tx1"/>
                </a:solidFill>
              </a:rPr>
              <a:t>にて</a:t>
            </a:r>
            <a:r>
              <a:rPr lang="ja-JP" altLang="en-US" sz="900" dirty="0">
                <a:solidFill>
                  <a:schemeClr val="tx1"/>
                </a:solidFill>
              </a:rPr>
              <a:t>検証結果を示す</a:t>
            </a:r>
          </a:p>
        </p:txBody>
      </p:sp>
      <p:grpSp>
        <p:nvGrpSpPr>
          <p:cNvPr id="243" name="グループ化 242"/>
          <p:cNvGrpSpPr/>
          <p:nvPr/>
        </p:nvGrpSpPr>
        <p:grpSpPr>
          <a:xfrm>
            <a:off x="4683748" y="4424878"/>
            <a:ext cx="271672" cy="271672"/>
            <a:chOff x="257058" y="6535189"/>
            <a:chExt cx="348101" cy="348101"/>
          </a:xfrm>
        </p:grpSpPr>
        <p:sp>
          <p:nvSpPr>
            <p:cNvPr id="244" name="円/楕円 243"/>
            <p:cNvSpPr/>
            <p:nvPr/>
          </p:nvSpPr>
          <p:spPr>
            <a:xfrm>
              <a:off x="257058" y="6535189"/>
              <a:ext cx="348101" cy="348101"/>
            </a:xfrm>
            <a:prstGeom prst="ellipse">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nvGrpSpPr>
            <p:cNvPr id="245" name="グループ化 244"/>
            <p:cNvGrpSpPr/>
            <p:nvPr/>
          </p:nvGrpSpPr>
          <p:grpSpPr>
            <a:xfrm>
              <a:off x="344126" y="6581263"/>
              <a:ext cx="170445" cy="269136"/>
              <a:chOff x="234774" y="5593277"/>
              <a:chExt cx="211574" cy="334080"/>
            </a:xfrm>
          </p:grpSpPr>
          <p:sp>
            <p:nvSpPr>
              <p:cNvPr id="246" name="片側の 2 つの角を切り取った四角形 245"/>
              <p:cNvSpPr/>
              <p:nvPr/>
            </p:nvSpPr>
            <p:spPr>
              <a:xfrm>
                <a:off x="234775" y="5593277"/>
                <a:ext cx="67896" cy="169190"/>
              </a:xfrm>
              <a:prstGeom prst="snip2Same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47" name="角丸四角形 246"/>
              <p:cNvSpPr/>
              <p:nvPr/>
            </p:nvSpPr>
            <p:spPr>
              <a:xfrm>
                <a:off x="30328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48" name="角丸四角形 247"/>
              <p:cNvSpPr/>
              <p:nvPr/>
            </p:nvSpPr>
            <p:spPr>
              <a:xfrm>
                <a:off x="351957"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58" name="角丸四角形 257"/>
              <p:cNvSpPr/>
              <p:nvPr/>
            </p:nvSpPr>
            <p:spPr>
              <a:xfrm>
                <a:off x="400629" y="5703657"/>
                <a:ext cx="45719" cy="1164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59" name="角丸四角形 258"/>
              <p:cNvSpPr/>
              <p:nvPr/>
            </p:nvSpPr>
            <p:spPr>
              <a:xfrm rot="5400000">
                <a:off x="252524" y="5733534"/>
                <a:ext cx="176073" cy="2115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grpSp>
      </p:grpSp>
      <p:sp>
        <p:nvSpPr>
          <p:cNvPr id="260" name="正方形/長方形 259"/>
          <p:cNvSpPr/>
          <p:nvPr/>
        </p:nvSpPr>
        <p:spPr>
          <a:xfrm>
            <a:off x="3692164" y="7140028"/>
            <a:ext cx="2801866" cy="55697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900" dirty="0">
                <a:solidFill>
                  <a:schemeClr val="tx1"/>
                </a:solidFill>
              </a:rPr>
              <a:t>「ブロック並べ区間を走行する」の検証は</a:t>
            </a:r>
            <a:endParaRPr lang="en-US" altLang="ja-JP" sz="900" dirty="0">
              <a:solidFill>
                <a:schemeClr val="tx1"/>
              </a:solidFill>
            </a:endParaRPr>
          </a:p>
          <a:p>
            <a:pPr algn="ctr"/>
            <a:r>
              <a:rPr lang="en-US" altLang="ja-JP" sz="900" dirty="0">
                <a:solidFill>
                  <a:schemeClr val="tx1"/>
                </a:solidFill>
              </a:rPr>
              <a:t>5-1-4.</a:t>
            </a:r>
            <a:r>
              <a:rPr lang="ja-JP" altLang="en-US" sz="900" dirty="0">
                <a:solidFill>
                  <a:schemeClr val="tx1"/>
                </a:solidFill>
              </a:rPr>
              <a:t>カラーブロック置き場走行、</a:t>
            </a:r>
            <a:endParaRPr lang="en-US" altLang="ja-JP" sz="900" dirty="0">
              <a:solidFill>
                <a:schemeClr val="tx1"/>
              </a:solidFill>
            </a:endParaRPr>
          </a:p>
          <a:p>
            <a:pPr algn="ctr"/>
            <a:r>
              <a:rPr lang="en-US" altLang="ja-JP" sz="900" dirty="0">
                <a:solidFill>
                  <a:schemeClr val="tx1"/>
                </a:solidFill>
              </a:rPr>
              <a:t>5-1-5.</a:t>
            </a:r>
            <a:r>
              <a:rPr lang="ja-JP" altLang="en-US" sz="900" dirty="0">
                <a:solidFill>
                  <a:schemeClr val="tx1"/>
                </a:solidFill>
              </a:rPr>
              <a:t>パワーブロック設置走行参照</a:t>
            </a:r>
          </a:p>
        </p:txBody>
      </p:sp>
      <p:sp>
        <p:nvSpPr>
          <p:cNvPr id="261" name="正方形/長方形 260"/>
          <p:cNvSpPr/>
          <p:nvPr/>
        </p:nvSpPr>
        <p:spPr>
          <a:xfrm>
            <a:off x="8797783" y="7446143"/>
            <a:ext cx="1605967" cy="29198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900" dirty="0">
                <a:solidFill>
                  <a:schemeClr val="tx1"/>
                </a:solidFill>
              </a:rPr>
              <a:t>ブロック情報の解析方法は</a:t>
            </a:r>
            <a:endParaRPr lang="en-US" altLang="ja-JP" sz="900" dirty="0">
              <a:solidFill>
                <a:schemeClr val="tx1"/>
              </a:solidFill>
            </a:endParaRPr>
          </a:p>
          <a:p>
            <a:pPr algn="ctr"/>
            <a:r>
              <a:rPr lang="en-US" altLang="ja-JP" sz="900" dirty="0">
                <a:solidFill>
                  <a:schemeClr val="tx1"/>
                </a:solidFill>
              </a:rPr>
              <a:t>5-1-8.</a:t>
            </a:r>
            <a:r>
              <a:rPr lang="ja-JP" altLang="en-US" sz="900" dirty="0">
                <a:solidFill>
                  <a:schemeClr val="tx1"/>
                </a:solidFill>
              </a:rPr>
              <a:t>ブロック色認識参照</a:t>
            </a:r>
          </a:p>
        </p:txBody>
      </p:sp>
    </p:spTree>
    <p:extLst>
      <p:ext uri="{BB962C8B-B14F-4D97-AF65-F5344CB8AC3E}">
        <p14:creationId xmlns:p14="http://schemas.microsoft.com/office/powerpoint/2010/main" val="231521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p:cNvSpPr/>
          <p:nvPr/>
        </p:nvSpPr>
        <p:spPr>
          <a:xfrm>
            <a:off x="2927" y="637550"/>
            <a:ext cx="6606352" cy="458255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p:cNvSpPr/>
          <p:nvPr/>
        </p:nvSpPr>
        <p:spPr>
          <a:xfrm>
            <a:off x="6473" y="5200429"/>
            <a:ext cx="6587179" cy="4414439"/>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7563" fontAlgn="auto">
              <a:spcBef>
                <a:spcPts val="0"/>
              </a:spcBef>
              <a:spcAft>
                <a:spcPts val="0"/>
              </a:spcAft>
            </a:pPr>
            <a:endParaRPr lang="ja-JP" altLang="en-US" sz="2436" dirty="0">
              <a:solidFill>
                <a:prstClr val="white"/>
              </a:solidFill>
              <a:latin typeface="Century Gothic"/>
              <a:ea typeface="メイリオ" panose="020B0604030504040204" pitchFamily="50" charset="-128"/>
            </a:endParaRPr>
          </a:p>
        </p:txBody>
      </p:sp>
      <p:sp>
        <p:nvSpPr>
          <p:cNvPr id="5" name="正方形/長方形 4"/>
          <p:cNvSpPr/>
          <p:nvPr/>
        </p:nvSpPr>
        <p:spPr>
          <a:xfrm>
            <a:off x="6669836" y="629937"/>
            <a:ext cx="6120149" cy="8939513"/>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7563" fontAlgn="auto">
              <a:spcBef>
                <a:spcPts val="0"/>
              </a:spcBef>
              <a:spcAft>
                <a:spcPts val="0"/>
              </a:spcAft>
            </a:pPr>
            <a:endParaRPr lang="ja-JP" altLang="en-US" sz="2436" dirty="0">
              <a:solidFill>
                <a:prstClr val="white"/>
              </a:solidFill>
              <a:latin typeface="Century Gothic"/>
              <a:ea typeface="メイリオ" panose="020B0604030504040204" pitchFamily="50" charset="-128"/>
            </a:endParaRPr>
          </a:p>
        </p:txBody>
      </p:sp>
      <p:sp>
        <p:nvSpPr>
          <p:cNvPr id="80" name="テキスト ボックス 79"/>
          <p:cNvSpPr txBox="1"/>
          <p:nvPr/>
        </p:nvSpPr>
        <p:spPr>
          <a:xfrm>
            <a:off x="6701371" y="8688129"/>
            <a:ext cx="6063214" cy="877163"/>
          </a:xfrm>
          <a:prstGeom prst="rect">
            <a:avLst/>
          </a:prstGeom>
          <a:solidFill>
            <a:schemeClr val="accent4">
              <a:lumMod val="20000"/>
              <a:lumOff val="80000"/>
            </a:schemeClr>
          </a:solidFill>
          <a:ln>
            <a:solidFill>
              <a:schemeClr val="tx1"/>
            </a:solidFill>
          </a:ln>
        </p:spPr>
        <p:txBody>
          <a:bodyPr wrap="square" rtlCol="0">
            <a:spAutoFit/>
          </a:bodyPr>
          <a:lstStyle/>
          <a:p>
            <a:r>
              <a:rPr lang="ja-JP" altLang="en-US" sz="1100" b="1" u="sng" dirty="0">
                <a:latin typeface="+mj-ea"/>
                <a:ea typeface="+mj-ea"/>
              </a:rPr>
              <a:t>ゲームを解く上で使用する走行体動作</a:t>
            </a:r>
            <a:endParaRPr lang="en-US" altLang="ja-JP" sz="1000" b="1" u="sng" dirty="0">
              <a:latin typeface="+mj-ea"/>
              <a:ea typeface="+mj-ea"/>
            </a:endParaRPr>
          </a:p>
          <a:p>
            <a:r>
              <a:rPr lang="ja-JP" altLang="en-US" sz="1000" dirty="0">
                <a:latin typeface="+mj-ea"/>
                <a:ea typeface="+mj-ea"/>
              </a:rPr>
              <a:t>課題を解決する上で走行体に必要な動作を下記と定義した</a:t>
            </a:r>
            <a:endParaRPr lang="en-US" altLang="ja-JP" sz="1000" dirty="0">
              <a:latin typeface="+mj-ea"/>
              <a:ea typeface="+mj-ea"/>
            </a:endParaRPr>
          </a:p>
          <a:p>
            <a:r>
              <a:rPr lang="ja-JP" altLang="en-US" sz="1000" dirty="0">
                <a:latin typeface="+mj-ea"/>
                <a:ea typeface="+mj-ea"/>
              </a:rPr>
              <a:t>①線分を走行する動作</a:t>
            </a:r>
            <a:r>
              <a:rPr lang="en-US" altLang="ja-JP" sz="1000" dirty="0">
                <a:latin typeface="+mj-ea"/>
                <a:ea typeface="+mj-ea"/>
              </a:rPr>
              <a:t>[5-1-1,5-1-2,5-1-5]	</a:t>
            </a:r>
            <a:r>
              <a:rPr lang="ja-JP" altLang="en-US" sz="1000" dirty="0">
                <a:latin typeface="+mj-ea"/>
                <a:ea typeface="+mj-ea"/>
              </a:rPr>
              <a:t>　　　　</a:t>
            </a:r>
            <a:endParaRPr lang="en-US" altLang="ja-JP" sz="1000" dirty="0">
              <a:latin typeface="+mj-ea"/>
              <a:ea typeface="+mj-ea"/>
            </a:endParaRPr>
          </a:p>
          <a:p>
            <a:r>
              <a:rPr lang="ja-JP" altLang="en-US" sz="1000" dirty="0">
                <a:latin typeface="+mj-ea"/>
                <a:ea typeface="+mj-ea"/>
              </a:rPr>
              <a:t>②ブロック置き場を走行する動作</a:t>
            </a:r>
            <a:r>
              <a:rPr lang="en-US" altLang="ja-JP" sz="1000" dirty="0">
                <a:latin typeface="+mj-ea"/>
                <a:ea typeface="+mj-ea"/>
              </a:rPr>
              <a:t>[5-1-3,5-1-4]</a:t>
            </a:r>
          </a:p>
          <a:p>
            <a:r>
              <a:rPr lang="ja-JP" altLang="en-US" sz="1000" dirty="0">
                <a:latin typeface="+mj-ea"/>
                <a:ea typeface="+mj-ea"/>
              </a:rPr>
              <a:t>③ブロック情報解析システムと通信</a:t>
            </a:r>
            <a:r>
              <a:rPr lang="en-US" altLang="ja-JP" sz="1000" dirty="0">
                <a:latin typeface="+mj-ea"/>
                <a:ea typeface="+mj-ea"/>
              </a:rPr>
              <a:t>[5-1-9]</a:t>
            </a:r>
          </a:p>
        </p:txBody>
      </p:sp>
      <p:sp>
        <p:nvSpPr>
          <p:cNvPr id="89" name="正方形/長方形 88"/>
          <p:cNvSpPr/>
          <p:nvPr/>
        </p:nvSpPr>
        <p:spPr>
          <a:xfrm>
            <a:off x="40901" y="5246304"/>
            <a:ext cx="1373540" cy="238162"/>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latin typeface="+mj-ea"/>
              </a:rPr>
              <a:t>2-2.</a:t>
            </a:r>
            <a:r>
              <a:rPr lang="ja-JP" altLang="en-US" b="1" dirty="0">
                <a:latin typeface="+mj-ea"/>
              </a:rPr>
              <a:t>指針</a:t>
            </a:r>
          </a:p>
        </p:txBody>
      </p:sp>
      <p:sp>
        <p:nvSpPr>
          <p:cNvPr id="93" name="角丸四角形 92"/>
          <p:cNvSpPr/>
          <p:nvPr/>
        </p:nvSpPr>
        <p:spPr>
          <a:xfrm>
            <a:off x="35341" y="5679466"/>
            <a:ext cx="6547531" cy="1094891"/>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4" name="グループ化 103"/>
          <p:cNvGrpSpPr/>
          <p:nvPr/>
        </p:nvGrpSpPr>
        <p:grpSpPr>
          <a:xfrm>
            <a:off x="24492" y="8040135"/>
            <a:ext cx="6523765" cy="1567782"/>
            <a:chOff x="-2310375" y="7919038"/>
            <a:chExt cx="6523765" cy="1054560"/>
          </a:xfrm>
        </p:grpSpPr>
        <p:sp>
          <p:nvSpPr>
            <p:cNvPr id="105" name="角丸四角形 104"/>
            <p:cNvSpPr/>
            <p:nvPr/>
          </p:nvSpPr>
          <p:spPr>
            <a:xfrm>
              <a:off x="-2310375" y="7984957"/>
              <a:ext cx="6523765" cy="988641"/>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p:cNvSpPr txBox="1"/>
            <p:nvPr/>
          </p:nvSpPr>
          <p:spPr>
            <a:xfrm>
              <a:off x="-2236212" y="7919038"/>
              <a:ext cx="1816981" cy="175223"/>
            </a:xfrm>
            <a:prstGeom prst="rect">
              <a:avLst/>
            </a:prstGeom>
            <a:solidFill>
              <a:srgbClr val="FFC000"/>
            </a:solidFill>
          </p:spPr>
          <p:txBody>
            <a:bodyPr wrap="square" rtlCol="0">
              <a:spAutoFit/>
            </a:bodyPr>
            <a:lstStyle/>
            <a:p>
              <a:r>
                <a:rPr lang="ja-JP" altLang="en-US" sz="1100" b="1" u="sng" dirty="0">
                  <a:latin typeface="+mn-ea"/>
                  <a:ea typeface="+mn-ea"/>
                </a:rPr>
                <a:t>ブロック情報を解析する</a:t>
              </a:r>
            </a:p>
          </p:txBody>
        </p:sp>
      </p:grpSp>
      <p:grpSp>
        <p:nvGrpSpPr>
          <p:cNvPr id="123" name="グループ化 122"/>
          <p:cNvGrpSpPr/>
          <p:nvPr/>
        </p:nvGrpSpPr>
        <p:grpSpPr>
          <a:xfrm>
            <a:off x="9942851" y="1170546"/>
            <a:ext cx="2950045" cy="5610054"/>
            <a:chOff x="-2269069" y="8285141"/>
            <a:chExt cx="5955450" cy="832214"/>
          </a:xfrm>
        </p:grpSpPr>
        <p:sp>
          <p:nvSpPr>
            <p:cNvPr id="124" name="角丸四角形 123"/>
            <p:cNvSpPr/>
            <p:nvPr/>
          </p:nvSpPr>
          <p:spPr>
            <a:xfrm>
              <a:off x="-2269069" y="8285141"/>
              <a:ext cx="5542334" cy="832214"/>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2064385" y="8381001"/>
              <a:ext cx="5750766" cy="179207"/>
            </a:xfrm>
            <a:prstGeom prst="rect">
              <a:avLst/>
            </a:prstGeom>
            <a:noFill/>
          </p:spPr>
          <p:txBody>
            <a:bodyPr wrap="square" rtlCol="0">
              <a:spAutoFit/>
            </a:bodyPr>
            <a:lstStyle/>
            <a:p>
              <a:endParaRPr kumimoji="1" lang="ja-JP" altLang="en-US" sz="1200" dirty="0">
                <a:latin typeface="+mn-ea"/>
                <a:ea typeface="+mn-ea"/>
              </a:endParaRPr>
            </a:p>
          </p:txBody>
        </p:sp>
      </p:grpSp>
      <p:sp>
        <p:nvSpPr>
          <p:cNvPr id="130" name="角丸四角形 129"/>
          <p:cNvSpPr/>
          <p:nvPr/>
        </p:nvSpPr>
        <p:spPr>
          <a:xfrm>
            <a:off x="6711802" y="1197498"/>
            <a:ext cx="3170104" cy="7417907"/>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grpSp>
        <p:nvGrpSpPr>
          <p:cNvPr id="135" name="グループ化 134"/>
          <p:cNvGrpSpPr/>
          <p:nvPr/>
        </p:nvGrpSpPr>
        <p:grpSpPr>
          <a:xfrm>
            <a:off x="53452" y="6759247"/>
            <a:ext cx="6507357" cy="1246681"/>
            <a:chOff x="-2269069" y="8222861"/>
            <a:chExt cx="6168093" cy="894494"/>
          </a:xfrm>
        </p:grpSpPr>
        <p:sp>
          <p:nvSpPr>
            <p:cNvPr id="136" name="角丸四角形 135"/>
            <p:cNvSpPr/>
            <p:nvPr/>
          </p:nvSpPr>
          <p:spPr>
            <a:xfrm>
              <a:off x="-2269069" y="8285141"/>
              <a:ext cx="6168093" cy="832214"/>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2179612" y="8222861"/>
              <a:ext cx="2727680" cy="187705"/>
            </a:xfrm>
            <a:prstGeom prst="rect">
              <a:avLst/>
            </a:prstGeom>
            <a:solidFill>
              <a:schemeClr val="accent6">
                <a:lumMod val="20000"/>
                <a:lumOff val="80000"/>
              </a:schemeClr>
            </a:solidFill>
          </p:spPr>
          <p:txBody>
            <a:bodyPr wrap="none" rtlCol="0">
              <a:spAutoFit/>
            </a:bodyPr>
            <a:lstStyle/>
            <a:p>
              <a:r>
                <a:rPr lang="ja-JP" altLang="en-US" sz="1100" b="1" u="sng" dirty="0">
                  <a:latin typeface="+mn-ea"/>
                  <a:ea typeface="+mn-ea"/>
                </a:rPr>
                <a:t>課題</a:t>
              </a:r>
              <a:r>
                <a:rPr lang="en-US" altLang="ja-JP" sz="1100" b="1" u="sng" dirty="0">
                  <a:latin typeface="+mn-ea"/>
                  <a:ea typeface="+mn-ea"/>
                </a:rPr>
                <a:t>:2</a:t>
              </a:r>
              <a:r>
                <a:rPr lang="ja-JP" altLang="en-US" sz="1100" b="1" u="sng" dirty="0">
                  <a:latin typeface="+mn-ea"/>
                  <a:ea typeface="+mn-ea"/>
                </a:rPr>
                <a:t>取得するボーナスタイムの決定方法</a:t>
              </a:r>
            </a:p>
          </p:txBody>
        </p:sp>
      </p:grpSp>
      <p:sp>
        <p:nvSpPr>
          <p:cNvPr id="13" name="テキスト ボックス 12"/>
          <p:cNvSpPr txBox="1"/>
          <p:nvPr/>
        </p:nvSpPr>
        <p:spPr>
          <a:xfrm>
            <a:off x="6707554" y="1329820"/>
            <a:ext cx="3170103" cy="646331"/>
          </a:xfrm>
          <a:prstGeom prst="rect">
            <a:avLst/>
          </a:prstGeom>
          <a:noFill/>
        </p:spPr>
        <p:txBody>
          <a:bodyPr wrap="square" rtlCol="0">
            <a:spAutoFit/>
          </a:bodyPr>
          <a:lstStyle/>
          <a:p>
            <a:r>
              <a:rPr lang="ja-JP" altLang="en-US" sz="900" dirty="0">
                <a:latin typeface="+mn-ea"/>
                <a:ea typeface="+mn-ea"/>
              </a:rPr>
              <a:t>ブロック置き場、線分、角度の集合で走行体が動作する順番に構成されているとして考え、それぞれを以下のように定義する</a:t>
            </a:r>
            <a:r>
              <a:rPr lang="en-US" altLang="ja-JP" sz="900" dirty="0">
                <a:latin typeface="+mn-ea"/>
                <a:ea typeface="+mn-ea"/>
              </a:rPr>
              <a:t>※</a:t>
            </a:r>
            <a:r>
              <a:rPr lang="ja-JP" altLang="en-US" sz="900" dirty="0">
                <a:latin typeface="+mn-ea"/>
                <a:ea typeface="+mn-ea"/>
              </a:rPr>
              <a:t>ブロック置き場は競技規約で定義されたものとして割愛</a:t>
            </a:r>
            <a:endParaRPr lang="en-US" altLang="ja-JP" sz="900" dirty="0">
              <a:latin typeface="メイリオ" panose="020B0604030504040204" pitchFamily="50" charset="-128"/>
              <a:ea typeface="メイリオ" panose="020B0604030504040204" pitchFamily="50" charset="-128"/>
            </a:endParaRPr>
          </a:p>
        </p:txBody>
      </p:sp>
      <p:sp>
        <p:nvSpPr>
          <p:cNvPr id="139" name="正方形/長方形 138"/>
          <p:cNvSpPr/>
          <p:nvPr/>
        </p:nvSpPr>
        <p:spPr>
          <a:xfrm>
            <a:off x="6688537" y="677173"/>
            <a:ext cx="1373540" cy="238162"/>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latin typeface="+mj-ea"/>
              </a:rPr>
              <a:t>2-3.</a:t>
            </a:r>
            <a:r>
              <a:rPr lang="ja-JP" altLang="en-US" b="1" dirty="0">
                <a:latin typeface="+mj-ea"/>
              </a:rPr>
              <a:t>解法</a:t>
            </a:r>
          </a:p>
        </p:txBody>
      </p:sp>
      <p:sp>
        <p:nvSpPr>
          <p:cNvPr id="91" name="テキスト ボックス 90"/>
          <p:cNvSpPr txBox="1"/>
          <p:nvPr/>
        </p:nvSpPr>
        <p:spPr>
          <a:xfrm>
            <a:off x="6707744" y="1170546"/>
            <a:ext cx="855970" cy="253916"/>
          </a:xfrm>
          <a:prstGeom prst="rect">
            <a:avLst/>
          </a:prstGeom>
          <a:noFill/>
        </p:spPr>
        <p:txBody>
          <a:bodyPr wrap="square" rtlCol="0">
            <a:spAutoFit/>
          </a:bodyPr>
          <a:lstStyle/>
          <a:p>
            <a:r>
              <a:rPr lang="ja-JP" altLang="en-US" sz="1000" b="1" u="sng" dirty="0">
                <a:latin typeface="+mn-ea"/>
                <a:ea typeface="+mn-ea"/>
              </a:rPr>
              <a:t>経路の定義</a:t>
            </a:r>
            <a:endParaRPr kumimoji="1" lang="ja-JP" altLang="en-US" sz="1000" b="1" u="sng" dirty="0">
              <a:latin typeface="+mn-ea"/>
              <a:ea typeface="+mn-ea"/>
            </a:endParaRPr>
          </a:p>
        </p:txBody>
      </p:sp>
      <p:grpSp>
        <p:nvGrpSpPr>
          <p:cNvPr id="2" name="グループ化 1"/>
          <p:cNvGrpSpPr/>
          <p:nvPr/>
        </p:nvGrpSpPr>
        <p:grpSpPr>
          <a:xfrm>
            <a:off x="9932299" y="6699232"/>
            <a:ext cx="2755959" cy="2011767"/>
            <a:chOff x="6744243" y="6170823"/>
            <a:chExt cx="5792527" cy="2011767"/>
          </a:xfrm>
        </p:grpSpPr>
        <p:grpSp>
          <p:nvGrpSpPr>
            <p:cNvPr id="132" name="グループ化 131"/>
            <p:cNvGrpSpPr/>
            <p:nvPr/>
          </p:nvGrpSpPr>
          <p:grpSpPr>
            <a:xfrm>
              <a:off x="6744243" y="6170823"/>
              <a:ext cx="5792527" cy="1952998"/>
              <a:chOff x="-2222073" y="9758396"/>
              <a:chExt cx="8072373" cy="1703919"/>
            </a:xfrm>
          </p:grpSpPr>
          <p:sp>
            <p:nvSpPr>
              <p:cNvPr id="133" name="角丸四角形 132"/>
              <p:cNvSpPr/>
              <p:nvPr/>
            </p:nvSpPr>
            <p:spPr>
              <a:xfrm>
                <a:off x="-2222073" y="9860997"/>
                <a:ext cx="8072373" cy="1601318"/>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p:cNvSpPr txBox="1"/>
              <p:nvPr/>
            </p:nvSpPr>
            <p:spPr>
              <a:xfrm>
                <a:off x="-2111984" y="9758396"/>
                <a:ext cx="6539566" cy="228245"/>
              </a:xfrm>
              <a:prstGeom prst="rect">
                <a:avLst/>
              </a:prstGeom>
              <a:solidFill>
                <a:srgbClr val="FFC000"/>
              </a:solidFill>
            </p:spPr>
            <p:txBody>
              <a:bodyPr wrap="square" rtlCol="0">
                <a:spAutoFit/>
              </a:bodyPr>
              <a:lstStyle/>
              <a:p>
                <a:r>
                  <a:rPr lang="ja-JP" altLang="en-US" sz="1100" u="sng" dirty="0">
                    <a:latin typeface="+mn-ea"/>
                    <a:ea typeface="+mn-ea"/>
                  </a:rPr>
                  <a:t>解法</a:t>
                </a:r>
                <a:r>
                  <a:rPr lang="en-US" altLang="ja-JP" sz="1100" u="sng" dirty="0">
                    <a:latin typeface="+mn-ea"/>
                    <a:ea typeface="+mn-ea"/>
                  </a:rPr>
                  <a:t>3:</a:t>
                </a:r>
                <a:r>
                  <a:rPr lang="ja-JP" altLang="en-US" sz="1100" u="sng" dirty="0">
                    <a:latin typeface="+mn-ea"/>
                    <a:ea typeface="+mn-ea"/>
                  </a:rPr>
                  <a:t>ブロック情報の解析方法</a:t>
                </a:r>
              </a:p>
            </p:txBody>
          </p:sp>
        </p:grpSp>
        <p:sp>
          <p:nvSpPr>
            <p:cNvPr id="92" name="テキスト ボックス 91"/>
            <p:cNvSpPr txBox="1"/>
            <p:nvPr/>
          </p:nvSpPr>
          <p:spPr>
            <a:xfrm>
              <a:off x="6808277" y="6382097"/>
              <a:ext cx="5544485" cy="1800493"/>
            </a:xfrm>
            <a:prstGeom prst="rect">
              <a:avLst/>
            </a:prstGeom>
            <a:noFill/>
          </p:spPr>
          <p:txBody>
            <a:bodyPr wrap="square" rtlCol="0">
              <a:spAutoFit/>
            </a:bodyPr>
            <a:lstStyle/>
            <a:p>
              <a:r>
                <a:rPr kumimoji="1" lang="ja-JP" altLang="en-US" sz="1000" b="1" u="sng" dirty="0">
                  <a:latin typeface="+mn-ea"/>
                  <a:ea typeface="+mn-ea"/>
                </a:rPr>
                <a:t>ブロックの位置を特定</a:t>
              </a:r>
              <a:endParaRPr lang="en-US" altLang="ja-JP" sz="1000" b="1" u="sng" dirty="0">
                <a:latin typeface="+mn-ea"/>
                <a:ea typeface="+mn-ea"/>
              </a:endParaRPr>
            </a:p>
            <a:p>
              <a:r>
                <a:rPr kumimoji="1" lang="ja-JP" altLang="en-US" sz="900" dirty="0">
                  <a:latin typeface="+mn-ea"/>
                  <a:ea typeface="+mn-ea"/>
                </a:rPr>
                <a:t>初期位置コード</a:t>
              </a:r>
              <a:r>
                <a:rPr lang="ja-JP" altLang="en-US" sz="900" dirty="0">
                  <a:latin typeface="+mn-ea"/>
                  <a:ea typeface="+mn-ea"/>
                </a:rPr>
                <a:t>からブロックの初期位置を計算して位置を特定する。</a:t>
              </a:r>
              <a:endParaRPr kumimoji="1" lang="en-US" altLang="ja-JP" sz="900" dirty="0">
                <a:latin typeface="+mn-ea"/>
                <a:ea typeface="+mn-ea"/>
              </a:endParaRPr>
            </a:p>
            <a:p>
              <a:r>
                <a:rPr lang="ja-JP" altLang="en-US" sz="1000" b="1" u="sng" dirty="0">
                  <a:latin typeface="+mn-ea"/>
                  <a:ea typeface="+mn-ea"/>
                </a:rPr>
                <a:t>ブロックの色を特定</a:t>
              </a:r>
              <a:endParaRPr lang="en-US" altLang="ja-JP" sz="1000" b="1" u="sng" dirty="0">
                <a:latin typeface="+mn-ea"/>
                <a:ea typeface="+mn-ea"/>
              </a:endParaRPr>
            </a:p>
            <a:p>
              <a:r>
                <a:rPr lang="ja-JP" altLang="en-US" sz="900" dirty="0">
                  <a:latin typeface="+mn-ea"/>
                  <a:ea typeface="+mn-ea"/>
                </a:rPr>
                <a:t>カメラシステムから得られる画像を解析することによって色を特定する。</a:t>
              </a:r>
              <a:endParaRPr lang="en-US" altLang="ja-JP" sz="900" dirty="0">
                <a:latin typeface="+mn-ea"/>
                <a:ea typeface="+mn-ea"/>
              </a:endParaRPr>
            </a:p>
            <a:p>
              <a:r>
                <a:rPr lang="en-US" altLang="ja-JP" sz="900" dirty="0">
                  <a:latin typeface="+mn-ea"/>
                  <a:ea typeface="+mn-ea"/>
                </a:rPr>
                <a:t>※</a:t>
              </a:r>
              <a:r>
                <a:rPr lang="ja-JP" altLang="en-US" sz="900" dirty="0">
                  <a:latin typeface="+mn-ea"/>
                  <a:ea typeface="+mn-ea"/>
                </a:rPr>
                <a:t>詳細は</a:t>
              </a:r>
              <a:r>
                <a:rPr lang="en-US" altLang="ja-JP" sz="900" dirty="0">
                  <a:solidFill>
                    <a:prstClr val="black"/>
                  </a:solidFill>
                  <a:latin typeface="メイリオ" panose="020B0604030504040204" pitchFamily="50" charset="-128"/>
                  <a:ea typeface="メイリオ" panose="020B0604030504040204" pitchFamily="50" charset="-128"/>
                </a:rPr>
                <a:t>5-1-8.</a:t>
              </a:r>
              <a:r>
                <a:rPr lang="ja-JP" altLang="en-US" sz="900" dirty="0">
                  <a:solidFill>
                    <a:prstClr val="black"/>
                  </a:solidFill>
                  <a:latin typeface="メイリオ" panose="020B0604030504040204" pitchFamily="50" charset="-128"/>
                  <a:ea typeface="メイリオ" panose="020B0604030504040204" pitchFamily="50" charset="-128"/>
                </a:rPr>
                <a:t>ブロック色認識に記載</a:t>
              </a:r>
              <a:endParaRPr lang="en-US" altLang="ja-JP" sz="900" dirty="0">
                <a:latin typeface="+mn-ea"/>
                <a:ea typeface="+mn-ea"/>
              </a:endParaRPr>
            </a:p>
            <a:p>
              <a:r>
                <a:rPr kumimoji="1" lang="ja-JP" altLang="en-US" sz="1000" b="1" u="sng" dirty="0">
                  <a:latin typeface="+mn-ea"/>
                  <a:ea typeface="+mn-ea"/>
                </a:rPr>
                <a:t>ブロック情報の取得</a:t>
              </a:r>
              <a:endParaRPr kumimoji="1" lang="en-US" altLang="ja-JP" sz="1000" b="1" u="sng" dirty="0">
                <a:latin typeface="+mn-ea"/>
                <a:ea typeface="+mn-ea"/>
              </a:endParaRPr>
            </a:p>
            <a:p>
              <a:r>
                <a:rPr lang="en-US" altLang="ja-JP" sz="900" dirty="0">
                  <a:solidFill>
                    <a:prstClr val="black"/>
                  </a:solidFill>
                  <a:latin typeface="メイリオ" panose="020B0604030504040204" pitchFamily="50" charset="-128"/>
                  <a:ea typeface="メイリオ" panose="020B0604030504040204" pitchFamily="50" charset="-128"/>
                </a:rPr>
                <a:t>Bluetooth</a:t>
              </a:r>
              <a:r>
                <a:rPr lang="ja-JP" altLang="en-US" sz="900" dirty="0">
                  <a:solidFill>
                    <a:prstClr val="black"/>
                  </a:solidFill>
                  <a:latin typeface="メイリオ" panose="020B0604030504040204" pitchFamily="50" charset="-128"/>
                  <a:ea typeface="メイリオ" panose="020B0604030504040204" pitchFamily="50" charset="-128"/>
                </a:rPr>
                <a:t>通信を使用して、解析したブロック情報を取得する。</a:t>
              </a:r>
              <a:endParaRPr lang="en-US" altLang="ja-JP" sz="900" dirty="0">
                <a:solidFill>
                  <a:prstClr val="black"/>
                </a:solidFill>
                <a:latin typeface="メイリオ" panose="020B0604030504040204" pitchFamily="50" charset="-128"/>
                <a:ea typeface="メイリオ" panose="020B0604030504040204" pitchFamily="50" charset="-128"/>
              </a:endParaRPr>
            </a:p>
            <a:p>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詳細は</a:t>
              </a:r>
              <a:r>
                <a:rPr lang="en-US" altLang="ja-JP" sz="900" dirty="0">
                  <a:solidFill>
                    <a:prstClr val="black"/>
                  </a:solidFill>
                  <a:latin typeface="メイリオ" panose="020B0604030504040204" pitchFamily="50" charset="-128"/>
                  <a:ea typeface="メイリオ" panose="020B0604030504040204" pitchFamily="50" charset="-128"/>
                </a:rPr>
                <a:t>5-1-9.</a:t>
              </a:r>
              <a:r>
                <a:rPr lang="ja-JP" altLang="en-US" sz="900" dirty="0">
                  <a:solidFill>
                    <a:prstClr val="black"/>
                  </a:solidFill>
                  <a:latin typeface="メイリオ" panose="020B0604030504040204" pitchFamily="50" charset="-128"/>
                  <a:ea typeface="メイリオ" panose="020B0604030504040204" pitchFamily="50" charset="-128"/>
                </a:rPr>
                <a:t>ブロック情報解析システムとの通信に記載</a:t>
              </a:r>
              <a:endParaRPr lang="en-US" altLang="ja-JP" sz="900" dirty="0">
                <a:solidFill>
                  <a:prstClr val="black"/>
                </a:solidFill>
                <a:latin typeface="メイリオ" panose="020B0604030504040204" pitchFamily="50" charset="-128"/>
                <a:ea typeface="メイリオ" panose="020B0604030504040204" pitchFamily="50" charset="-128"/>
              </a:endParaRPr>
            </a:p>
          </p:txBody>
        </p:sp>
      </p:grpSp>
      <p:sp>
        <p:nvSpPr>
          <p:cNvPr id="77" name="テキスト ボックス 76"/>
          <p:cNvSpPr txBox="1"/>
          <p:nvPr/>
        </p:nvSpPr>
        <p:spPr>
          <a:xfrm>
            <a:off x="9704510" y="914783"/>
            <a:ext cx="2872902" cy="261610"/>
          </a:xfrm>
          <a:prstGeom prst="rect">
            <a:avLst/>
          </a:prstGeom>
          <a:solidFill>
            <a:schemeClr val="accent6">
              <a:lumMod val="20000"/>
              <a:lumOff val="80000"/>
            </a:schemeClr>
          </a:solidFill>
        </p:spPr>
        <p:txBody>
          <a:bodyPr wrap="none" rtlCol="0">
            <a:spAutoFit/>
          </a:bodyPr>
          <a:lstStyle/>
          <a:p>
            <a:r>
              <a:rPr lang="ja-JP" altLang="en-US" sz="1100" u="sng" dirty="0">
                <a:latin typeface="+mn-ea"/>
                <a:ea typeface="+mn-ea"/>
              </a:rPr>
              <a:t>解法</a:t>
            </a:r>
            <a:r>
              <a:rPr lang="en-US" altLang="ja-JP" sz="1100" u="sng" dirty="0">
                <a:latin typeface="+mn-ea"/>
                <a:ea typeface="+mn-ea"/>
              </a:rPr>
              <a:t>2:</a:t>
            </a:r>
            <a:r>
              <a:rPr lang="ja-JP" altLang="en-US" sz="1100" u="sng" dirty="0">
                <a:latin typeface="+mn-ea"/>
                <a:ea typeface="+mn-ea"/>
              </a:rPr>
              <a:t>獲得するボーナスタイムの決定方法</a:t>
            </a:r>
          </a:p>
        </p:txBody>
      </p:sp>
      <p:sp>
        <p:nvSpPr>
          <p:cNvPr id="78" name="テキスト ボックス 77"/>
          <p:cNvSpPr txBox="1"/>
          <p:nvPr/>
        </p:nvSpPr>
        <p:spPr>
          <a:xfrm>
            <a:off x="6680904" y="921227"/>
            <a:ext cx="1744388" cy="261610"/>
          </a:xfrm>
          <a:prstGeom prst="rect">
            <a:avLst/>
          </a:prstGeom>
          <a:solidFill>
            <a:srgbClr val="CCCCFF"/>
          </a:solidFill>
        </p:spPr>
        <p:txBody>
          <a:bodyPr wrap="none" rtlCol="0">
            <a:spAutoFit/>
          </a:bodyPr>
          <a:lstStyle/>
          <a:p>
            <a:r>
              <a:rPr lang="ja-JP" altLang="en-US" sz="1100" u="sng" dirty="0">
                <a:latin typeface="+mn-ea"/>
                <a:ea typeface="+mn-ea"/>
              </a:rPr>
              <a:t>解法</a:t>
            </a:r>
            <a:r>
              <a:rPr lang="en-US" altLang="ja-JP" sz="1100" u="sng" dirty="0">
                <a:latin typeface="+mn-ea"/>
                <a:ea typeface="+mn-ea"/>
              </a:rPr>
              <a:t>1:</a:t>
            </a:r>
            <a:r>
              <a:rPr lang="ja-JP" altLang="en-US" sz="1100" u="sng" dirty="0">
                <a:latin typeface="+mn-ea"/>
                <a:ea typeface="+mn-ea"/>
              </a:rPr>
              <a:t>マップの移動方法</a:t>
            </a:r>
            <a:endParaRPr lang="en-US" altLang="ja-JP" sz="1100" u="sng" dirty="0">
              <a:latin typeface="+mn-ea"/>
              <a:ea typeface="+mn-ea"/>
            </a:endParaRPr>
          </a:p>
        </p:txBody>
      </p:sp>
      <p:sp>
        <p:nvSpPr>
          <p:cNvPr id="86" name="テキスト ボックス 85"/>
          <p:cNvSpPr txBox="1"/>
          <p:nvPr/>
        </p:nvSpPr>
        <p:spPr>
          <a:xfrm>
            <a:off x="-49356" y="878266"/>
            <a:ext cx="6369194" cy="577081"/>
          </a:xfrm>
          <a:prstGeom prst="rect">
            <a:avLst/>
          </a:prstGeom>
          <a:noFill/>
        </p:spPr>
        <p:txBody>
          <a:bodyPr wrap="square" rtlCol="0">
            <a:spAutoFit/>
          </a:bodyPr>
          <a:lstStyle/>
          <a:p>
            <a:r>
              <a:rPr lang="ja-JP" altLang="en-US" sz="1050" dirty="0">
                <a:latin typeface="+mj-ea"/>
                <a:ea typeface="+mj-ea"/>
              </a:rPr>
              <a:t>ブロック並べ区間のボーナス取得前と、</a:t>
            </a:r>
            <a:endParaRPr lang="en-US" altLang="ja-JP" sz="1050" dirty="0">
              <a:latin typeface="+mj-ea"/>
              <a:ea typeface="+mj-ea"/>
            </a:endParaRPr>
          </a:p>
          <a:p>
            <a:r>
              <a:rPr lang="ja-JP" altLang="en-US" sz="1050" dirty="0">
                <a:latin typeface="+mj-ea"/>
                <a:ea typeface="+mj-ea"/>
              </a:rPr>
              <a:t>目標達成後のボーナスの取得後の姿を比較する</a:t>
            </a:r>
            <a:endParaRPr lang="en-US" altLang="ja-JP" sz="1050" dirty="0">
              <a:latin typeface="+mj-ea"/>
              <a:ea typeface="+mj-ea"/>
            </a:endParaRPr>
          </a:p>
          <a:p>
            <a:r>
              <a:rPr lang="ja-JP" altLang="en-US" sz="1050" dirty="0">
                <a:latin typeface="+mj-ea"/>
                <a:ea typeface="+mj-ea"/>
              </a:rPr>
              <a:t>ことで課題を定義し、必要な要素を抽出する。</a:t>
            </a:r>
            <a:endParaRPr kumimoji="1" lang="en-US" altLang="ja-JP" sz="1050" dirty="0">
              <a:latin typeface="+mj-ea"/>
              <a:ea typeface="+mj-ea"/>
            </a:endParaRPr>
          </a:p>
        </p:txBody>
      </p:sp>
      <p:sp>
        <p:nvSpPr>
          <p:cNvPr id="3" name="正方形/長方形 2"/>
          <p:cNvSpPr/>
          <p:nvPr/>
        </p:nvSpPr>
        <p:spPr>
          <a:xfrm>
            <a:off x="1424741" y="5229989"/>
            <a:ext cx="5175384" cy="258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戦略</a:t>
            </a:r>
            <a:r>
              <a:rPr kumimoji="1" lang="en-US" altLang="ja-JP" sz="1200" dirty="0">
                <a:solidFill>
                  <a:schemeClr val="tx1"/>
                </a:solidFill>
              </a:rPr>
              <a:t>:</a:t>
            </a:r>
            <a:r>
              <a:rPr lang="ja-JP" altLang="en-US" sz="1200" b="1" dirty="0">
                <a:solidFill>
                  <a:srgbClr val="FF0000"/>
                </a:solidFill>
              </a:rPr>
              <a:t>残り時間</a:t>
            </a:r>
            <a:r>
              <a:rPr lang="ja-JP" altLang="en-US" sz="1200" b="1" dirty="0">
                <a:solidFill>
                  <a:schemeClr val="tx1"/>
                </a:solidFill>
              </a:rPr>
              <a:t>で可能な限り</a:t>
            </a:r>
            <a:r>
              <a:rPr lang="ja-JP" altLang="en-US" sz="1200" b="1" dirty="0">
                <a:solidFill>
                  <a:srgbClr val="FF0000"/>
                </a:solidFill>
              </a:rPr>
              <a:t>最大となるボーナスタイム</a:t>
            </a:r>
            <a:r>
              <a:rPr lang="ja-JP" altLang="en-US" sz="1200" b="1" dirty="0">
                <a:solidFill>
                  <a:schemeClr val="tx1">
                    <a:lumMod val="95000"/>
                    <a:lumOff val="5000"/>
                  </a:schemeClr>
                </a:solidFill>
              </a:rPr>
              <a:t>を安定的に獲得</a:t>
            </a:r>
            <a:endParaRPr lang="ja-JP" altLang="en-US" sz="1200" dirty="0">
              <a:solidFill>
                <a:schemeClr val="tx1">
                  <a:lumMod val="95000"/>
                  <a:lumOff val="5000"/>
                </a:schemeClr>
              </a:solidFill>
            </a:endParaRPr>
          </a:p>
        </p:txBody>
      </p:sp>
      <p:sp>
        <p:nvSpPr>
          <p:cNvPr id="112" name="テキスト ボックス 111"/>
          <p:cNvSpPr txBox="1"/>
          <p:nvPr/>
        </p:nvSpPr>
        <p:spPr>
          <a:xfrm>
            <a:off x="7329300" y="3427584"/>
            <a:ext cx="2608475" cy="507831"/>
          </a:xfrm>
          <a:prstGeom prst="rect">
            <a:avLst/>
          </a:prstGeom>
          <a:noFill/>
        </p:spPr>
        <p:txBody>
          <a:bodyPr wrap="square" rtlCol="0">
            <a:spAutoFit/>
          </a:bodyPr>
          <a:lstStyle/>
          <a:p>
            <a:r>
              <a:rPr lang="ja-JP" altLang="en-US" sz="900" dirty="0">
                <a:latin typeface="+mn-ea"/>
                <a:ea typeface="+mn-ea"/>
              </a:rPr>
              <a:t>例</a:t>
            </a:r>
            <a:r>
              <a:rPr lang="en-US" altLang="ja-JP" sz="900" dirty="0">
                <a:latin typeface="+mn-ea"/>
                <a:ea typeface="+mn-ea"/>
              </a:rPr>
              <a:t>)</a:t>
            </a:r>
            <a:r>
              <a:rPr kumimoji="1" lang="ja-JP" altLang="en-US" sz="900" dirty="0">
                <a:latin typeface="+mn-ea"/>
                <a:ea typeface="+mn-ea"/>
              </a:rPr>
              <a:t>ブロック置き場</a:t>
            </a:r>
            <a:r>
              <a:rPr kumimoji="1" lang="en-US" altLang="ja-JP" sz="900" dirty="0">
                <a:latin typeface="+mn-ea"/>
                <a:ea typeface="+mn-ea"/>
              </a:rPr>
              <a:t>[5]</a:t>
            </a:r>
            <a:r>
              <a:rPr lang="ja-JP" altLang="en-US" sz="900" dirty="0">
                <a:latin typeface="+mn-ea"/>
                <a:ea typeface="+mn-ea"/>
              </a:rPr>
              <a:t>の赤</a:t>
            </a:r>
            <a:r>
              <a:rPr kumimoji="1" lang="ja-JP" altLang="en-US" sz="900" dirty="0">
                <a:latin typeface="+mn-ea"/>
                <a:ea typeface="+mn-ea"/>
              </a:rPr>
              <a:t>ブロックを</a:t>
            </a:r>
            <a:r>
              <a:rPr lang="ja-JP" altLang="en-US" sz="900" dirty="0">
                <a:latin typeface="+mn-ea"/>
                <a:ea typeface="+mn-ea"/>
              </a:rPr>
              <a:t>ブロック置き場</a:t>
            </a:r>
            <a:r>
              <a:rPr lang="en-US" altLang="ja-JP" sz="900" dirty="0">
                <a:latin typeface="+mn-ea"/>
                <a:ea typeface="+mn-ea"/>
              </a:rPr>
              <a:t>[0]</a:t>
            </a:r>
            <a:r>
              <a:rPr lang="ja-JP" altLang="en-US" sz="900" dirty="0">
                <a:latin typeface="+mn-ea"/>
                <a:ea typeface="+mn-ea"/>
              </a:rPr>
              <a:t>に移動する経路は以下のような情報によって構成されている。</a:t>
            </a:r>
            <a:endParaRPr kumimoji="1" lang="ja-JP" altLang="en-US" sz="900" dirty="0">
              <a:latin typeface="+mn-ea"/>
              <a:ea typeface="+mn-ea"/>
            </a:endParaRPr>
          </a:p>
        </p:txBody>
      </p:sp>
      <p:grpSp>
        <p:nvGrpSpPr>
          <p:cNvPr id="21" name="グループ化 20"/>
          <p:cNvGrpSpPr/>
          <p:nvPr/>
        </p:nvGrpSpPr>
        <p:grpSpPr>
          <a:xfrm>
            <a:off x="7026229" y="8191622"/>
            <a:ext cx="2716959" cy="369332"/>
            <a:chOff x="9815698" y="3756090"/>
            <a:chExt cx="1304818" cy="369332"/>
          </a:xfrm>
        </p:grpSpPr>
        <p:sp>
          <p:nvSpPr>
            <p:cNvPr id="141" name="角丸四角形 140"/>
            <p:cNvSpPr/>
            <p:nvPr/>
          </p:nvSpPr>
          <p:spPr>
            <a:xfrm>
              <a:off x="9843647" y="3756090"/>
              <a:ext cx="1250618" cy="359808"/>
            </a:xfrm>
            <a:prstGeom prst="roundRect">
              <a:avLst>
                <a:gd name="adj" fmla="val 10772"/>
              </a:avLst>
            </a:prstGeom>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1" name="テキスト ボックス 130"/>
            <p:cNvSpPr txBox="1"/>
            <p:nvPr/>
          </p:nvSpPr>
          <p:spPr>
            <a:xfrm>
              <a:off x="9815698" y="3756090"/>
              <a:ext cx="1304818" cy="369332"/>
            </a:xfrm>
            <a:prstGeom prst="rect">
              <a:avLst/>
            </a:prstGeom>
            <a:noFill/>
          </p:spPr>
          <p:txBody>
            <a:bodyPr wrap="square" rtlCol="0">
              <a:spAutoFit/>
            </a:bodyPr>
            <a:lstStyle/>
            <a:p>
              <a:r>
                <a:rPr lang="ja-JP" altLang="en-US" sz="900" dirty="0">
                  <a:latin typeface="+mn-ea"/>
                  <a:ea typeface="+mn-ea"/>
                </a:rPr>
                <a:t>走行体は以上により計算された経路にしたがって走行方法を選択し、ブロック並べ区間を走行する</a:t>
              </a:r>
              <a:endParaRPr lang="en-US" altLang="ja-JP" sz="900" dirty="0">
                <a:latin typeface="+mn-ea"/>
                <a:ea typeface="+mn-ea"/>
              </a:endParaRPr>
            </a:p>
          </p:txBody>
        </p:sp>
      </p:grpSp>
      <p:sp>
        <p:nvSpPr>
          <p:cNvPr id="27" name="下矢印 26"/>
          <p:cNvSpPr/>
          <p:nvPr/>
        </p:nvSpPr>
        <p:spPr>
          <a:xfrm>
            <a:off x="7953558" y="8551175"/>
            <a:ext cx="783933" cy="164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a:off x="8049585" y="662533"/>
            <a:ext cx="4705249" cy="258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95000"/>
                    <a:lumOff val="5000"/>
                  </a:schemeClr>
                </a:solidFill>
              </a:rPr>
              <a:t>指針で採用した方法をどのように実現するかを示す</a:t>
            </a:r>
          </a:p>
        </p:txBody>
      </p:sp>
      <p:sp>
        <p:nvSpPr>
          <p:cNvPr id="146" name="テキスト ボックス 145"/>
          <p:cNvSpPr txBox="1"/>
          <p:nvPr/>
        </p:nvSpPr>
        <p:spPr>
          <a:xfrm>
            <a:off x="9892010" y="1179070"/>
            <a:ext cx="2862824" cy="2215991"/>
          </a:xfrm>
          <a:prstGeom prst="rect">
            <a:avLst/>
          </a:prstGeom>
          <a:noFill/>
        </p:spPr>
        <p:txBody>
          <a:bodyPr wrap="square" rtlCol="0">
            <a:spAutoFit/>
          </a:bodyPr>
          <a:lstStyle/>
          <a:p>
            <a:r>
              <a:rPr lang="ja-JP" altLang="en-US" sz="1000" b="1" u="sng" dirty="0">
                <a:latin typeface="+mn-ea"/>
                <a:ea typeface="+mn-ea"/>
              </a:rPr>
              <a:t>ボーナスタイムの組み合わせ候補全通りに対し必要な時間の計算</a:t>
            </a:r>
            <a:endParaRPr lang="en-US" altLang="ja-JP" sz="1000" b="1" u="sng" dirty="0">
              <a:latin typeface="+mn-ea"/>
              <a:ea typeface="+mn-ea"/>
            </a:endParaRPr>
          </a:p>
          <a:p>
            <a:r>
              <a:rPr lang="ja-JP" altLang="en-US" sz="900" dirty="0">
                <a:latin typeface="+mn-ea"/>
                <a:ea typeface="+mn-ea"/>
              </a:rPr>
              <a:t>解法</a:t>
            </a:r>
            <a:r>
              <a:rPr lang="en-US" altLang="ja-JP" sz="900" dirty="0">
                <a:latin typeface="+mn-ea"/>
                <a:ea typeface="+mn-ea"/>
              </a:rPr>
              <a:t>1</a:t>
            </a:r>
            <a:r>
              <a:rPr lang="ja-JP" altLang="en-US" sz="900" dirty="0">
                <a:latin typeface="+mn-ea"/>
                <a:ea typeface="+mn-ea"/>
              </a:rPr>
              <a:t>によりボーナスタイムの組み合わせ候補全通りに対し計算したボーナスタイム獲得までの経路の移動に必要な時間を計算する。</a:t>
            </a:r>
            <a:r>
              <a:rPr lang="en-US" altLang="ja-JP" sz="900" dirty="0">
                <a:latin typeface="+mn-ea"/>
                <a:ea typeface="+mn-ea"/>
              </a:rPr>
              <a:t>※</a:t>
            </a:r>
            <a:r>
              <a:rPr lang="ja-JP" altLang="en-US" sz="900" dirty="0">
                <a:latin typeface="+mn-ea"/>
                <a:ea typeface="+mn-ea"/>
              </a:rPr>
              <a:t>詳細は</a:t>
            </a:r>
            <a:r>
              <a:rPr lang="en-US" altLang="ja-JP" sz="900" dirty="0">
                <a:latin typeface="+mn-ea"/>
                <a:ea typeface="+mn-ea"/>
              </a:rPr>
              <a:t>5-1-7</a:t>
            </a:r>
            <a:r>
              <a:rPr lang="ja-JP" altLang="en-US" sz="900" dirty="0">
                <a:latin typeface="+mn-ea"/>
                <a:ea typeface="+mn-ea"/>
              </a:rPr>
              <a:t>参照</a:t>
            </a:r>
            <a:endParaRPr lang="en-US" altLang="ja-JP" sz="900" dirty="0">
              <a:latin typeface="+mn-ea"/>
              <a:ea typeface="+mn-ea"/>
            </a:endParaRPr>
          </a:p>
          <a:p>
            <a:r>
              <a:rPr kumimoji="1" lang="ja-JP" altLang="en-US" sz="1000" b="1" u="sng" dirty="0">
                <a:latin typeface="+mn-ea"/>
                <a:ea typeface="+mn-ea"/>
              </a:rPr>
              <a:t>候補からの決定方法</a:t>
            </a:r>
            <a:endParaRPr kumimoji="1" lang="en-US" altLang="ja-JP" sz="1000" b="1" u="sng" dirty="0">
              <a:latin typeface="+mn-ea"/>
              <a:ea typeface="+mn-ea"/>
            </a:endParaRPr>
          </a:p>
          <a:p>
            <a:pPr lvl="0"/>
            <a:r>
              <a:rPr lang="ja-JP" altLang="en-US" sz="900" dirty="0">
                <a:solidFill>
                  <a:prstClr val="black"/>
                </a:solidFill>
                <a:latin typeface="メイリオ" panose="020B0604030504040204" pitchFamily="50" charset="-128"/>
                <a:ea typeface="メイリオ" panose="020B0604030504040204" pitchFamily="50" charset="-128"/>
              </a:rPr>
              <a:t>ブロック並べ区間到着時の</a:t>
            </a:r>
            <a:r>
              <a:rPr lang="ja-JP" altLang="en-US" sz="900" b="1" dirty="0">
                <a:solidFill>
                  <a:prstClr val="black"/>
                </a:solidFill>
                <a:latin typeface="メイリオ" panose="020B0604030504040204" pitchFamily="50" charset="-128"/>
                <a:ea typeface="メイリオ" panose="020B0604030504040204" pitchFamily="50" charset="-128"/>
              </a:rPr>
              <a:t>残り時間</a:t>
            </a:r>
            <a:r>
              <a:rPr lang="ja-JP" altLang="en-US" sz="900" dirty="0">
                <a:solidFill>
                  <a:prstClr val="black"/>
                </a:solidFill>
                <a:latin typeface="メイリオ" panose="020B0604030504040204" pitchFamily="50" charset="-128"/>
                <a:ea typeface="メイリオ" panose="020B0604030504040204" pitchFamily="50" charset="-128"/>
              </a:rPr>
              <a:t>と全ボーナスの組み合わせ候補ごとに獲得できる</a:t>
            </a:r>
            <a:r>
              <a:rPr lang="ja-JP" altLang="en-US" sz="900" b="1" dirty="0">
                <a:solidFill>
                  <a:prstClr val="black"/>
                </a:solidFill>
                <a:latin typeface="メイリオ" panose="020B0604030504040204" pitchFamily="50" charset="-128"/>
                <a:ea typeface="メイリオ" panose="020B0604030504040204" pitchFamily="50" charset="-128"/>
              </a:rPr>
              <a:t>ボーナスタイム</a:t>
            </a:r>
            <a:r>
              <a:rPr lang="ja-JP" altLang="en-US" sz="900" dirty="0">
                <a:solidFill>
                  <a:prstClr val="black"/>
                </a:solidFill>
                <a:latin typeface="メイリオ" panose="020B0604030504040204" pitchFamily="50" charset="-128"/>
                <a:ea typeface="メイリオ" panose="020B0604030504040204" pitchFamily="50" charset="-128"/>
              </a:rPr>
              <a:t>、</a:t>
            </a:r>
            <a:r>
              <a:rPr lang="ja-JP" altLang="en-US" sz="900" b="1" dirty="0">
                <a:solidFill>
                  <a:prstClr val="black"/>
                </a:solidFill>
                <a:latin typeface="メイリオ" panose="020B0604030504040204" pitchFamily="50" charset="-128"/>
                <a:ea typeface="メイリオ" panose="020B0604030504040204" pitchFamily="50" charset="-128"/>
              </a:rPr>
              <a:t>必要時間</a:t>
            </a:r>
            <a:r>
              <a:rPr lang="ja-JP" altLang="en-US" sz="900" dirty="0">
                <a:solidFill>
                  <a:prstClr val="black"/>
                </a:solidFill>
                <a:latin typeface="メイリオ" panose="020B0604030504040204" pitchFamily="50" charset="-128"/>
                <a:ea typeface="メイリオ" panose="020B0604030504040204" pitchFamily="50" charset="-128"/>
              </a:rPr>
              <a:t>から取得するボーナスの組み合わせを以下のように決定する。</a:t>
            </a:r>
            <a:endParaRPr lang="en-US" altLang="ja-JP" sz="900" b="1" u="sng" dirty="0">
              <a:solidFill>
                <a:prstClr val="black"/>
              </a:solidFill>
              <a:latin typeface="メイリオ" panose="020B0604030504040204" pitchFamily="50" charset="-128"/>
              <a:ea typeface="メイリオ" panose="020B0604030504040204" pitchFamily="50" charset="-128"/>
            </a:endParaRPr>
          </a:p>
          <a:p>
            <a:r>
              <a:rPr lang="ja-JP" altLang="en-US" sz="900" dirty="0">
                <a:latin typeface="+mn-ea"/>
                <a:ea typeface="+mn-ea"/>
              </a:rPr>
              <a:t>①必要時間が残り時間より短いものを抽出</a:t>
            </a:r>
            <a:endParaRPr lang="en-US" altLang="ja-JP" sz="900" dirty="0">
              <a:latin typeface="+mn-ea"/>
              <a:ea typeface="+mn-ea"/>
            </a:endParaRPr>
          </a:p>
          <a:p>
            <a:r>
              <a:rPr kumimoji="1" lang="ja-JP" altLang="en-US" sz="900" dirty="0">
                <a:latin typeface="+mn-ea"/>
                <a:ea typeface="+mn-ea"/>
              </a:rPr>
              <a:t>②①の中で最大となるボーナスタイムを持つものを抽出</a:t>
            </a:r>
            <a:endParaRPr kumimoji="1" lang="en-US" altLang="ja-JP" sz="900" dirty="0">
              <a:latin typeface="+mn-ea"/>
              <a:ea typeface="+mn-ea"/>
            </a:endParaRPr>
          </a:p>
          <a:p>
            <a:r>
              <a:rPr lang="ja-JP" altLang="en-US" sz="900" dirty="0">
                <a:latin typeface="+mn-ea"/>
                <a:ea typeface="+mn-ea"/>
              </a:rPr>
              <a:t>③②の中で必要時間が最も短いものを経路として決定</a:t>
            </a:r>
            <a:endParaRPr kumimoji="1" lang="en-US" altLang="ja-JP" sz="900" dirty="0">
              <a:latin typeface="+mn-ea"/>
              <a:ea typeface="+mn-ea"/>
            </a:endParaRPr>
          </a:p>
        </p:txBody>
      </p:sp>
      <p:graphicFrame>
        <p:nvGraphicFramePr>
          <p:cNvPr id="4" name="表 3"/>
          <p:cNvGraphicFramePr>
            <a:graphicFrameLocks noGrp="1"/>
          </p:cNvGraphicFramePr>
          <p:nvPr>
            <p:extLst/>
          </p:nvPr>
        </p:nvGraphicFramePr>
        <p:xfrm>
          <a:off x="9990531" y="3333695"/>
          <a:ext cx="2604547" cy="2504431"/>
        </p:xfrm>
        <a:graphic>
          <a:graphicData uri="http://schemas.openxmlformats.org/drawingml/2006/table">
            <a:tbl>
              <a:tblPr firstRow="1" bandRow="1">
                <a:tableStyleId>{5C22544A-7EE6-4342-B048-85BDC9FD1C3A}</a:tableStyleId>
              </a:tblPr>
              <a:tblGrid>
                <a:gridCol w="984091">
                  <a:extLst>
                    <a:ext uri="{9D8B030D-6E8A-4147-A177-3AD203B41FA5}">
                      <a16:colId xmlns="" xmlns:a16="http://schemas.microsoft.com/office/drawing/2014/main" val="20000"/>
                    </a:ext>
                  </a:extLst>
                </a:gridCol>
                <a:gridCol w="898786">
                  <a:extLst>
                    <a:ext uri="{9D8B030D-6E8A-4147-A177-3AD203B41FA5}">
                      <a16:colId xmlns="" xmlns:a16="http://schemas.microsoft.com/office/drawing/2014/main" val="20001"/>
                    </a:ext>
                  </a:extLst>
                </a:gridCol>
                <a:gridCol w="721670">
                  <a:extLst>
                    <a:ext uri="{9D8B030D-6E8A-4147-A177-3AD203B41FA5}">
                      <a16:colId xmlns="" xmlns:a16="http://schemas.microsoft.com/office/drawing/2014/main" val="20002"/>
                    </a:ext>
                  </a:extLst>
                </a:gridCol>
              </a:tblGrid>
              <a:tr h="248911">
                <a:tc>
                  <a:txBody>
                    <a:bodyPr/>
                    <a:lstStyle/>
                    <a:p>
                      <a:r>
                        <a:rPr kumimoji="1" lang="ja-JP" altLang="en-US" sz="800" dirty="0"/>
                        <a:t>組み合わせ</a:t>
                      </a:r>
                    </a:p>
                  </a:txBody>
                  <a:tcPr/>
                </a:tc>
                <a:tc>
                  <a:txBody>
                    <a:bodyPr/>
                    <a:lstStyle/>
                    <a:p>
                      <a:r>
                        <a:rPr kumimoji="1" lang="ja-JP" altLang="en-US" sz="800" dirty="0"/>
                        <a:t>ボーナスタイム</a:t>
                      </a:r>
                    </a:p>
                  </a:txBody>
                  <a:tcPr/>
                </a:tc>
                <a:tc>
                  <a:txBody>
                    <a:bodyPr/>
                    <a:lstStyle/>
                    <a:p>
                      <a:r>
                        <a:rPr kumimoji="1" lang="ja-JP" altLang="en-US" sz="800" dirty="0"/>
                        <a:t>必要時間</a:t>
                      </a:r>
                    </a:p>
                  </a:txBody>
                  <a:tcPr/>
                </a:tc>
                <a:extLst>
                  <a:ext uri="{0D108BD9-81ED-4DB2-BD59-A6C34878D82A}">
                    <a16:rowId xmlns="" xmlns:a16="http://schemas.microsoft.com/office/drawing/2014/main" val="10000"/>
                  </a:ext>
                </a:extLst>
              </a:tr>
              <a:tr h="130173">
                <a:tc>
                  <a:txBody>
                    <a:bodyPr/>
                    <a:lstStyle/>
                    <a:p>
                      <a:r>
                        <a:rPr kumimoji="1" lang="ja-JP" altLang="en-US" sz="800" dirty="0"/>
                        <a:t>有効移動</a:t>
                      </a:r>
                      <a:r>
                        <a:rPr kumimoji="1" lang="en-US" altLang="ja-JP" sz="800" dirty="0"/>
                        <a:t>1</a:t>
                      </a:r>
                      <a:endParaRPr kumimoji="1" lang="ja-JP" altLang="en-US" sz="800" dirty="0"/>
                    </a:p>
                  </a:txBody>
                  <a:tcPr/>
                </a:tc>
                <a:tc>
                  <a:txBody>
                    <a:bodyPr/>
                    <a:lstStyle/>
                    <a:p>
                      <a:r>
                        <a:rPr kumimoji="1" lang="en-US" altLang="ja-JP" sz="800" dirty="0"/>
                        <a:t>5</a:t>
                      </a:r>
                      <a:r>
                        <a:rPr kumimoji="1" lang="ja-JP" altLang="en-US" sz="800" dirty="0"/>
                        <a:t>秒</a:t>
                      </a:r>
                    </a:p>
                  </a:txBody>
                  <a:tcPr/>
                </a:tc>
                <a:tc>
                  <a:txBody>
                    <a:bodyPr/>
                    <a:lstStyle/>
                    <a:p>
                      <a:r>
                        <a:rPr kumimoji="1" lang="ja-JP" altLang="en-US" sz="800" dirty="0"/>
                        <a:t>例</a:t>
                      </a:r>
                      <a:r>
                        <a:rPr kumimoji="1" lang="en-US" altLang="ja-JP" sz="800" dirty="0"/>
                        <a:t>)10</a:t>
                      </a:r>
                      <a:r>
                        <a:rPr kumimoji="1" lang="ja-JP" altLang="en-US" sz="800" dirty="0"/>
                        <a:t>秒</a:t>
                      </a:r>
                    </a:p>
                  </a:txBody>
                  <a:tcPr/>
                </a:tc>
                <a:extLst>
                  <a:ext uri="{0D108BD9-81ED-4DB2-BD59-A6C34878D82A}">
                    <a16:rowId xmlns="" xmlns:a16="http://schemas.microsoft.com/office/drawing/2014/main" val="10005"/>
                  </a:ext>
                </a:extLst>
              </a:tr>
              <a:tr h="269369">
                <a:tc>
                  <a:txBody>
                    <a:bodyPr/>
                    <a:lstStyle/>
                    <a:p>
                      <a:r>
                        <a:rPr kumimoji="1" lang="ja-JP" altLang="en-US" sz="800" dirty="0"/>
                        <a:t>有効移動</a:t>
                      </a:r>
                      <a:r>
                        <a:rPr kumimoji="1" lang="en-US" altLang="ja-JP" sz="800" dirty="0"/>
                        <a:t>1</a:t>
                      </a:r>
                    </a:p>
                    <a:p>
                      <a:r>
                        <a:rPr kumimoji="1" lang="en-US" altLang="ja-JP" sz="800" dirty="0"/>
                        <a:t>+</a:t>
                      </a:r>
                      <a:r>
                        <a:rPr kumimoji="1" lang="ja-JP" altLang="en-US" sz="800" dirty="0"/>
                        <a:t>パワー</a:t>
                      </a:r>
                      <a:endParaRPr kumimoji="1" lang="en-US" altLang="ja-JP" sz="800" dirty="0"/>
                    </a:p>
                    <a:p>
                      <a:r>
                        <a:rPr kumimoji="1" lang="ja-JP" altLang="en-US" sz="800" dirty="0"/>
                        <a:t>スポット設置</a:t>
                      </a:r>
                      <a:r>
                        <a:rPr kumimoji="1" lang="en-US" altLang="ja-JP" sz="800" dirty="0"/>
                        <a:t>1</a:t>
                      </a:r>
                      <a:endParaRPr kumimoji="1" lang="ja-JP" altLang="en-US" sz="800" dirty="0"/>
                    </a:p>
                  </a:txBody>
                  <a:tcPr/>
                </a:tc>
                <a:tc>
                  <a:txBody>
                    <a:bodyPr/>
                    <a:lstStyle/>
                    <a:p>
                      <a:r>
                        <a:rPr kumimoji="1" lang="en-US" altLang="ja-JP" sz="800" dirty="0"/>
                        <a:t>7</a:t>
                      </a:r>
                      <a:r>
                        <a:rPr kumimoji="1" lang="ja-JP" altLang="en-US" sz="800" dirty="0"/>
                        <a:t>秒</a:t>
                      </a:r>
                    </a:p>
                  </a:txBody>
                  <a:tcPr/>
                </a:tc>
                <a:tc>
                  <a:txBody>
                    <a:bodyPr/>
                    <a:lstStyle/>
                    <a:p>
                      <a:r>
                        <a:rPr kumimoji="1" lang="ja-JP" altLang="en-US" sz="800" dirty="0"/>
                        <a:t>例</a:t>
                      </a:r>
                      <a:r>
                        <a:rPr kumimoji="1" lang="en-US" altLang="ja-JP" sz="800" dirty="0"/>
                        <a:t>)15</a:t>
                      </a:r>
                      <a:r>
                        <a:rPr kumimoji="1" lang="ja-JP" altLang="en-US" sz="800" dirty="0"/>
                        <a:t>秒</a:t>
                      </a:r>
                    </a:p>
                  </a:txBody>
                  <a:tcPr/>
                </a:tc>
                <a:extLst>
                  <a:ext uri="{0D108BD9-81ED-4DB2-BD59-A6C34878D82A}">
                    <a16:rowId xmlns="" xmlns:a16="http://schemas.microsoft.com/office/drawing/2014/main" val="10001"/>
                  </a:ext>
                </a:extLst>
              </a:tr>
              <a:tr h="317941">
                <a:tc>
                  <a:txBody>
                    <a:bodyPr/>
                    <a:lstStyle/>
                    <a:p>
                      <a:r>
                        <a:rPr kumimoji="1" lang="ja-JP" altLang="en-US" sz="800" dirty="0"/>
                        <a:t>有効移動</a:t>
                      </a:r>
                      <a:r>
                        <a:rPr kumimoji="1" lang="en-US" altLang="ja-JP" sz="800" dirty="0"/>
                        <a:t>2</a:t>
                      </a:r>
                    </a:p>
                    <a:p>
                      <a:r>
                        <a:rPr kumimoji="1" lang="en-US" altLang="ja-JP" sz="800" dirty="0"/>
                        <a:t>+</a:t>
                      </a:r>
                      <a:r>
                        <a:rPr kumimoji="1" lang="ja-JP" altLang="en-US" sz="800" dirty="0"/>
                        <a:t>パワー</a:t>
                      </a:r>
                      <a:endParaRPr kumimoji="1" lang="en-US" altLang="ja-JP" sz="800" dirty="0"/>
                    </a:p>
                    <a:p>
                      <a:r>
                        <a:rPr kumimoji="1" lang="ja-JP" altLang="en-US" sz="800" dirty="0"/>
                        <a:t>スポット設置</a:t>
                      </a:r>
                      <a:r>
                        <a:rPr kumimoji="1" lang="en-US" altLang="ja-JP" sz="800" dirty="0"/>
                        <a:t>2</a:t>
                      </a:r>
                      <a:endParaRPr kumimoji="1" lang="ja-JP" altLang="en-US" sz="800" dirty="0"/>
                    </a:p>
                  </a:txBody>
                  <a:tcPr/>
                </a:tc>
                <a:tc>
                  <a:txBody>
                    <a:bodyPr/>
                    <a:lstStyle/>
                    <a:p>
                      <a:r>
                        <a:rPr kumimoji="1" lang="en-US" altLang="ja-JP" sz="800" dirty="0"/>
                        <a:t>13</a:t>
                      </a:r>
                      <a:r>
                        <a:rPr kumimoji="1" lang="ja-JP" altLang="en-US" sz="800" dirty="0"/>
                        <a:t>秒</a:t>
                      </a:r>
                    </a:p>
                  </a:txBody>
                  <a:tcPr/>
                </a:tc>
                <a:tc>
                  <a:txBody>
                    <a:bodyPr/>
                    <a:lstStyle/>
                    <a:p>
                      <a:r>
                        <a:rPr kumimoji="1" lang="ja-JP" altLang="en-US" sz="800" dirty="0"/>
                        <a:t>例</a:t>
                      </a:r>
                      <a:r>
                        <a:rPr kumimoji="1" lang="en-US" altLang="ja-JP" sz="800" dirty="0"/>
                        <a:t>)30</a:t>
                      </a:r>
                      <a:r>
                        <a:rPr kumimoji="1" lang="ja-JP" altLang="en-US" sz="800" dirty="0"/>
                        <a:t>秒</a:t>
                      </a:r>
                    </a:p>
                  </a:txBody>
                  <a:tcPr/>
                </a:tc>
                <a:extLst>
                  <a:ext uri="{0D108BD9-81ED-4DB2-BD59-A6C34878D82A}">
                    <a16:rowId xmlns="" xmlns:a16="http://schemas.microsoft.com/office/drawing/2014/main" val="10002"/>
                  </a:ext>
                </a:extLst>
              </a:tr>
              <a:tr h="0">
                <a:tc>
                  <a:txBody>
                    <a:bodyPr/>
                    <a:lstStyle/>
                    <a:p>
                      <a:r>
                        <a:rPr kumimoji="1" lang="en-US" altLang="ja-JP" sz="800" dirty="0"/>
                        <a:t>(</a:t>
                      </a:r>
                      <a:r>
                        <a:rPr kumimoji="1" lang="ja-JP" altLang="en-US" sz="800" dirty="0"/>
                        <a:t>省略</a:t>
                      </a:r>
                      <a:r>
                        <a:rPr kumimoji="1" lang="en-US" altLang="ja-JP" sz="800" dirty="0"/>
                        <a:t>)</a:t>
                      </a:r>
                      <a:endParaRPr kumimoji="1" lang="ja-JP" altLang="en-US" sz="800" dirty="0"/>
                    </a:p>
                  </a:txBody>
                  <a:tcPr/>
                </a:tc>
                <a:tc>
                  <a:txBody>
                    <a:bodyPr/>
                    <a:lstStyle/>
                    <a:p>
                      <a:pPr marL="0" marR="0" lvl="0" indent="0" algn="l" defTabSz="1181679"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ja-JP" altLang="en-US" sz="800" dirty="0"/>
                        <a:t>省略</a:t>
                      </a:r>
                      <a:r>
                        <a:rPr kumimoji="1" lang="en-US" altLang="ja-JP" sz="800" dirty="0"/>
                        <a:t>)</a:t>
                      </a:r>
                      <a:endParaRPr kumimoji="1" lang="ja-JP" altLang="en-US" sz="800" dirty="0"/>
                    </a:p>
                  </a:txBody>
                  <a:tcPr/>
                </a:tc>
                <a:tc>
                  <a:txBody>
                    <a:bodyPr/>
                    <a:lstStyle/>
                    <a:p>
                      <a:pPr marL="0" marR="0" lvl="0" indent="0" algn="l" defTabSz="1181679"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ja-JP" altLang="en-US" sz="800" dirty="0"/>
                        <a:t>省略</a:t>
                      </a:r>
                      <a:r>
                        <a:rPr kumimoji="1" lang="en-US" altLang="ja-JP" sz="800" dirty="0"/>
                        <a:t>)</a:t>
                      </a:r>
                      <a:endParaRPr kumimoji="1" lang="ja-JP" altLang="en-US" sz="800" dirty="0"/>
                    </a:p>
                  </a:txBody>
                  <a:tcPr/>
                </a:tc>
                <a:extLst>
                  <a:ext uri="{0D108BD9-81ED-4DB2-BD59-A6C34878D82A}">
                    <a16:rowId xmlns="" xmlns:a16="http://schemas.microsoft.com/office/drawing/2014/main" val="10003"/>
                  </a:ext>
                </a:extLst>
              </a:tr>
              <a:tr h="273802">
                <a:tc>
                  <a:txBody>
                    <a:bodyPr/>
                    <a:lstStyle/>
                    <a:p>
                      <a:r>
                        <a:rPr kumimoji="1" lang="ja-JP" altLang="en-US" sz="800" dirty="0"/>
                        <a:t>有効移動</a:t>
                      </a:r>
                      <a:r>
                        <a:rPr kumimoji="1" lang="en-US" altLang="ja-JP" sz="800" dirty="0"/>
                        <a:t>4</a:t>
                      </a:r>
                    </a:p>
                    <a:p>
                      <a:r>
                        <a:rPr kumimoji="1" lang="en-US" altLang="ja-JP" sz="800" dirty="0"/>
                        <a:t>+</a:t>
                      </a:r>
                      <a:r>
                        <a:rPr kumimoji="1" lang="ja-JP" altLang="en-US" sz="800" dirty="0"/>
                        <a:t>パワー</a:t>
                      </a:r>
                      <a:endParaRPr kumimoji="1" lang="en-US" altLang="ja-JP" sz="800" dirty="0"/>
                    </a:p>
                    <a:p>
                      <a:r>
                        <a:rPr kumimoji="1" lang="ja-JP" altLang="en-US" sz="800" dirty="0"/>
                        <a:t>スポット設置</a:t>
                      </a:r>
                      <a:r>
                        <a:rPr kumimoji="1" lang="en-US" altLang="ja-JP" sz="800" dirty="0"/>
                        <a:t>5</a:t>
                      </a:r>
                      <a:endParaRPr kumimoji="1" lang="ja-JP" altLang="en-US" sz="800" dirty="0"/>
                    </a:p>
                  </a:txBody>
                  <a:tcPr>
                    <a:lnB w="12700" cap="flat" cmpd="sng" algn="ctr">
                      <a:solidFill>
                        <a:schemeClr val="bg1"/>
                      </a:solidFill>
                      <a:prstDash val="solid"/>
                      <a:round/>
                      <a:headEnd type="none" w="med" len="med"/>
                      <a:tailEnd type="none" w="med" len="med"/>
                    </a:lnB>
                  </a:tcPr>
                </a:tc>
                <a:tc>
                  <a:txBody>
                    <a:bodyPr/>
                    <a:lstStyle/>
                    <a:p>
                      <a:r>
                        <a:rPr kumimoji="1" lang="en-US" altLang="ja-JP" sz="800" dirty="0"/>
                        <a:t>23</a:t>
                      </a:r>
                      <a:r>
                        <a:rPr kumimoji="1" lang="ja-JP" altLang="en-US" sz="800" dirty="0"/>
                        <a:t>秒</a:t>
                      </a:r>
                    </a:p>
                  </a:txBody>
                  <a:tcPr>
                    <a:lnB w="12700" cap="flat" cmpd="sng" algn="ctr">
                      <a:solidFill>
                        <a:schemeClr val="bg1"/>
                      </a:solidFill>
                      <a:prstDash val="solid"/>
                      <a:round/>
                      <a:headEnd type="none" w="med" len="med"/>
                      <a:tailEnd type="none" w="med" len="med"/>
                    </a:lnB>
                  </a:tcPr>
                </a:tc>
                <a:tc>
                  <a:txBody>
                    <a:bodyPr/>
                    <a:lstStyle/>
                    <a:p>
                      <a:r>
                        <a:rPr kumimoji="1" lang="ja-JP" altLang="en-US" sz="800" dirty="0"/>
                        <a:t>例</a:t>
                      </a:r>
                      <a:r>
                        <a:rPr kumimoji="1" lang="en-US" altLang="ja-JP" sz="800" dirty="0"/>
                        <a:t>)85</a:t>
                      </a:r>
                      <a:r>
                        <a:rPr kumimoji="1" lang="ja-JP" altLang="en-US" sz="800" dirty="0"/>
                        <a:t>秒</a:t>
                      </a:r>
                    </a:p>
                  </a:txBody>
                  <a:tcPr>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273802">
                <a:tc>
                  <a:txBody>
                    <a:bodyPr/>
                    <a:lstStyle/>
                    <a:p>
                      <a:pPr marL="0" marR="0" lvl="0" indent="0" algn="l" defTabSz="1181679" rtl="0" eaLnBrk="1" fontAlgn="auto" latinLnBrk="0" hangingPunct="1">
                        <a:lnSpc>
                          <a:spcPct val="100000"/>
                        </a:lnSpc>
                        <a:spcBef>
                          <a:spcPts val="0"/>
                        </a:spcBef>
                        <a:spcAft>
                          <a:spcPts val="0"/>
                        </a:spcAft>
                        <a:buClrTx/>
                        <a:buSzTx/>
                        <a:buFontTx/>
                        <a:buNone/>
                        <a:tabLst/>
                        <a:defRPr/>
                      </a:pPr>
                      <a:r>
                        <a:rPr kumimoji="1" lang="ja-JP" altLang="en-US" sz="800" dirty="0"/>
                        <a:t>有効移動</a:t>
                      </a:r>
                      <a:r>
                        <a:rPr kumimoji="1" lang="en-US" altLang="ja-JP" sz="800" dirty="0"/>
                        <a:t>4</a:t>
                      </a:r>
                    </a:p>
                    <a:p>
                      <a:pPr marL="0" marR="0" lvl="0" indent="0" algn="l" defTabSz="1181679" rtl="0" eaLnBrk="1" fontAlgn="auto" latinLnBrk="0" hangingPunct="1">
                        <a:lnSpc>
                          <a:spcPct val="100000"/>
                        </a:lnSpc>
                        <a:spcBef>
                          <a:spcPts val="0"/>
                        </a:spcBef>
                        <a:spcAft>
                          <a:spcPts val="0"/>
                        </a:spcAft>
                        <a:buClrTx/>
                        <a:buSzTx/>
                        <a:buFontTx/>
                        <a:buNone/>
                        <a:tabLst/>
                        <a:defRPr/>
                      </a:pPr>
                      <a:r>
                        <a:rPr kumimoji="1" lang="en-US" altLang="ja-JP" sz="800" dirty="0"/>
                        <a:t>+</a:t>
                      </a:r>
                      <a:r>
                        <a:rPr kumimoji="1" lang="ja-JP" altLang="en-US" sz="800" dirty="0"/>
                        <a:t>パワー</a:t>
                      </a:r>
                      <a:endParaRPr kumimoji="1" lang="en-US" altLang="ja-JP" sz="800" dirty="0"/>
                    </a:p>
                    <a:p>
                      <a:pPr marL="0" marR="0" lvl="0" indent="0" algn="l" defTabSz="1181679" rtl="0" eaLnBrk="1" fontAlgn="auto" latinLnBrk="0" hangingPunct="1">
                        <a:lnSpc>
                          <a:spcPct val="100000"/>
                        </a:lnSpc>
                        <a:spcBef>
                          <a:spcPts val="0"/>
                        </a:spcBef>
                        <a:spcAft>
                          <a:spcPts val="0"/>
                        </a:spcAft>
                        <a:buClrTx/>
                        <a:buSzTx/>
                        <a:buFontTx/>
                        <a:buNone/>
                        <a:tabLst/>
                        <a:defRPr/>
                      </a:pPr>
                      <a:r>
                        <a:rPr kumimoji="1" lang="ja-JP" altLang="en-US" sz="800" dirty="0"/>
                        <a:t>スポット設置</a:t>
                      </a:r>
                      <a:r>
                        <a:rPr kumimoji="1" lang="en-US" altLang="ja-JP" sz="800" dirty="0"/>
                        <a:t>6</a:t>
                      </a:r>
                      <a:endParaRPr kumimoji="1" lang="ja-JP" altLang="en-US" sz="800" dirty="0"/>
                    </a:p>
                  </a:txBody>
                  <a:tcPr>
                    <a:lnT w="12700" cap="flat" cmpd="sng" algn="ctr">
                      <a:solidFill>
                        <a:schemeClr val="bg1"/>
                      </a:solidFill>
                      <a:prstDash val="solid"/>
                      <a:round/>
                      <a:headEnd type="none" w="med" len="med"/>
                      <a:tailEnd type="none" w="med" len="med"/>
                    </a:lnT>
                  </a:tcPr>
                </a:tc>
                <a:tc>
                  <a:txBody>
                    <a:bodyPr/>
                    <a:lstStyle/>
                    <a:p>
                      <a:r>
                        <a:rPr kumimoji="1" lang="en-US" altLang="ja-JP" sz="800" dirty="0"/>
                        <a:t>25</a:t>
                      </a:r>
                      <a:r>
                        <a:rPr kumimoji="1" lang="ja-JP" altLang="en-US" sz="800" dirty="0"/>
                        <a:t>秒</a:t>
                      </a:r>
                    </a:p>
                  </a:txBody>
                  <a:tcPr>
                    <a:lnT w="12700" cap="flat" cmpd="sng" algn="ctr">
                      <a:solidFill>
                        <a:schemeClr val="bg1"/>
                      </a:solidFill>
                      <a:prstDash val="solid"/>
                      <a:round/>
                      <a:headEnd type="none" w="med" len="med"/>
                      <a:tailEnd type="none" w="med" len="med"/>
                    </a:lnT>
                  </a:tcPr>
                </a:tc>
                <a:tc>
                  <a:txBody>
                    <a:bodyPr/>
                    <a:lstStyle/>
                    <a:p>
                      <a:pPr marL="0" marR="0" lvl="0" indent="0" algn="l" defTabSz="1181679" rtl="0" eaLnBrk="1" fontAlgn="auto" latinLnBrk="0" hangingPunct="1">
                        <a:lnSpc>
                          <a:spcPct val="100000"/>
                        </a:lnSpc>
                        <a:spcBef>
                          <a:spcPts val="0"/>
                        </a:spcBef>
                        <a:spcAft>
                          <a:spcPts val="0"/>
                        </a:spcAft>
                        <a:buClrTx/>
                        <a:buSzTx/>
                        <a:buFontTx/>
                        <a:buNone/>
                        <a:tabLst/>
                        <a:defRPr/>
                      </a:pPr>
                      <a:r>
                        <a:rPr kumimoji="1" lang="ja-JP" altLang="en-US" sz="800" dirty="0"/>
                        <a:t>例</a:t>
                      </a:r>
                      <a:r>
                        <a:rPr kumimoji="1" lang="en-US" altLang="ja-JP" sz="800" dirty="0"/>
                        <a:t>)100</a:t>
                      </a:r>
                      <a:r>
                        <a:rPr kumimoji="1" lang="ja-JP" altLang="en-US" sz="800" dirty="0"/>
                        <a:t>秒</a:t>
                      </a:r>
                    </a:p>
                  </a:txBody>
                  <a:tcPr>
                    <a:lnT w="12700" cap="flat" cmpd="sng" algn="ctr">
                      <a:solidFill>
                        <a:schemeClr val="bg1"/>
                      </a:solidFill>
                      <a:prstDash val="solid"/>
                      <a:round/>
                      <a:headEnd type="none" w="med" len="med"/>
                      <a:tailEnd type="none" w="med" len="med"/>
                    </a:lnT>
                  </a:tcPr>
                </a:tc>
                <a:extLst>
                  <a:ext uri="{0D108BD9-81ED-4DB2-BD59-A6C34878D82A}">
                    <a16:rowId xmlns="" xmlns:a16="http://schemas.microsoft.com/office/drawing/2014/main" val="1192863483"/>
                  </a:ext>
                </a:extLst>
              </a:tr>
            </a:tbl>
          </a:graphicData>
        </a:graphic>
      </p:graphicFrame>
      <p:sp>
        <p:nvSpPr>
          <p:cNvPr id="143" name="テキスト ボックス 142"/>
          <p:cNvSpPr txBox="1"/>
          <p:nvPr/>
        </p:nvSpPr>
        <p:spPr>
          <a:xfrm>
            <a:off x="9879343" y="5866152"/>
            <a:ext cx="2901616" cy="784830"/>
          </a:xfrm>
          <a:prstGeom prst="rect">
            <a:avLst/>
          </a:prstGeom>
          <a:noFill/>
        </p:spPr>
        <p:txBody>
          <a:bodyPr wrap="square" rtlCol="0">
            <a:spAutoFit/>
          </a:bodyPr>
          <a:lstStyle/>
          <a:p>
            <a:r>
              <a:rPr kumimoji="1" lang="ja-JP" altLang="en-US" sz="900" dirty="0">
                <a:latin typeface="+mn-ea"/>
                <a:ea typeface="+mn-ea"/>
              </a:rPr>
              <a:t>例</a:t>
            </a:r>
            <a:r>
              <a:rPr kumimoji="1" lang="en-US" altLang="ja-JP" sz="900" dirty="0">
                <a:latin typeface="+mn-ea"/>
                <a:ea typeface="+mn-ea"/>
              </a:rPr>
              <a:t>1)</a:t>
            </a:r>
            <a:r>
              <a:rPr kumimoji="1" lang="ja-JP" altLang="en-US" sz="900" dirty="0">
                <a:latin typeface="+mn-ea"/>
                <a:ea typeface="+mn-ea"/>
              </a:rPr>
              <a:t>残り時間が</a:t>
            </a:r>
            <a:r>
              <a:rPr kumimoji="1" lang="en-US" altLang="ja-JP" sz="900" dirty="0">
                <a:latin typeface="+mn-ea"/>
                <a:ea typeface="+mn-ea"/>
              </a:rPr>
              <a:t>90</a:t>
            </a:r>
            <a:r>
              <a:rPr kumimoji="1" lang="ja-JP" altLang="en-US" sz="900" dirty="0">
                <a:latin typeface="+mn-ea"/>
                <a:ea typeface="+mn-ea"/>
              </a:rPr>
              <a:t>秒の時</a:t>
            </a:r>
            <a:endParaRPr kumimoji="1" lang="en-US" altLang="ja-JP" sz="900" dirty="0">
              <a:latin typeface="+mn-ea"/>
              <a:ea typeface="+mn-ea"/>
            </a:endParaRPr>
          </a:p>
          <a:p>
            <a:r>
              <a:rPr lang="ja-JP" altLang="en-US" sz="900" dirty="0">
                <a:latin typeface="+mn-ea"/>
                <a:ea typeface="+mn-ea"/>
              </a:rPr>
              <a:t>必要時間が</a:t>
            </a:r>
            <a:r>
              <a:rPr lang="en-US" altLang="ja-JP" sz="900" dirty="0">
                <a:latin typeface="+mn-ea"/>
                <a:ea typeface="+mn-ea"/>
              </a:rPr>
              <a:t>90</a:t>
            </a:r>
            <a:r>
              <a:rPr lang="ja-JP" altLang="en-US" sz="900" dirty="0">
                <a:latin typeface="+mn-ea"/>
                <a:ea typeface="+mn-ea"/>
              </a:rPr>
              <a:t>秒以下でボーナスタイムが最大となる</a:t>
            </a:r>
            <a:r>
              <a:rPr lang="en-US" altLang="ja-JP" sz="900" dirty="0">
                <a:latin typeface="+mn-ea"/>
                <a:ea typeface="+mn-ea"/>
              </a:rPr>
              <a:t>23</a:t>
            </a:r>
            <a:r>
              <a:rPr lang="ja-JP" altLang="en-US" sz="900" dirty="0">
                <a:latin typeface="+mn-ea"/>
                <a:ea typeface="+mn-ea"/>
              </a:rPr>
              <a:t>秒を獲得できる組み合わせを選択する。</a:t>
            </a:r>
            <a:endParaRPr lang="en-US" altLang="ja-JP" sz="900" dirty="0">
              <a:latin typeface="+mn-ea"/>
              <a:ea typeface="+mn-ea"/>
            </a:endParaRPr>
          </a:p>
          <a:p>
            <a:r>
              <a:rPr kumimoji="1" lang="en-US" altLang="ja-JP" sz="900" dirty="0">
                <a:latin typeface="+mn-ea"/>
                <a:ea typeface="+mn-ea"/>
              </a:rPr>
              <a:t>※</a:t>
            </a:r>
            <a:r>
              <a:rPr kumimoji="1" lang="ja-JP" altLang="en-US" sz="900" dirty="0">
                <a:latin typeface="+mn-ea"/>
                <a:ea typeface="+mn-ea"/>
              </a:rPr>
              <a:t>表中には同じボーナスタイムで最短となる経路の時間のみ記載</a:t>
            </a:r>
            <a:endParaRPr kumimoji="1" lang="en-US" altLang="ja-JP" sz="900" dirty="0">
              <a:latin typeface="+mn-ea"/>
              <a:ea typeface="+mn-ea"/>
            </a:endParaRPr>
          </a:p>
        </p:txBody>
      </p:sp>
      <p:grpSp>
        <p:nvGrpSpPr>
          <p:cNvPr id="159" name="グループ化 158"/>
          <p:cNvGrpSpPr/>
          <p:nvPr/>
        </p:nvGrpSpPr>
        <p:grpSpPr>
          <a:xfrm>
            <a:off x="35341" y="5554978"/>
            <a:ext cx="6879361" cy="1367826"/>
            <a:chOff x="-2269069" y="8190522"/>
            <a:chExt cx="5823220" cy="1039669"/>
          </a:xfrm>
        </p:grpSpPr>
        <p:sp>
          <p:nvSpPr>
            <p:cNvPr id="160" name="角丸四角形 159"/>
            <p:cNvSpPr/>
            <p:nvPr/>
          </p:nvSpPr>
          <p:spPr>
            <a:xfrm>
              <a:off x="-2269069" y="8285141"/>
              <a:ext cx="5542334" cy="945050"/>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2196615" y="8359745"/>
              <a:ext cx="5750766" cy="198847"/>
            </a:xfrm>
            <a:prstGeom prst="rect">
              <a:avLst/>
            </a:prstGeom>
            <a:noFill/>
          </p:spPr>
          <p:txBody>
            <a:bodyPr wrap="square" rtlCol="0">
              <a:spAutoFit/>
            </a:bodyPr>
            <a:lstStyle/>
            <a:p>
              <a:r>
                <a:rPr kumimoji="1" lang="ja-JP" altLang="en-US" sz="1100" b="1" dirty="0">
                  <a:latin typeface="+mn-ea"/>
                  <a:ea typeface="+mn-ea"/>
                </a:rPr>
                <a:t>実線上を走行し、安定的に走行を行う。</a:t>
              </a:r>
            </a:p>
          </p:txBody>
        </p:sp>
        <p:sp>
          <p:nvSpPr>
            <p:cNvPr id="162" name="テキスト ボックス 161"/>
            <p:cNvSpPr txBox="1"/>
            <p:nvPr/>
          </p:nvSpPr>
          <p:spPr>
            <a:xfrm>
              <a:off x="-2209733" y="8190522"/>
              <a:ext cx="1551214" cy="198847"/>
            </a:xfrm>
            <a:prstGeom prst="rect">
              <a:avLst/>
            </a:prstGeom>
            <a:solidFill>
              <a:srgbClr val="CCCCFF"/>
            </a:solidFill>
          </p:spPr>
          <p:txBody>
            <a:bodyPr wrap="none" rtlCol="0">
              <a:spAutoFit/>
            </a:bodyPr>
            <a:lstStyle/>
            <a:p>
              <a:r>
                <a:rPr lang="ja-JP" altLang="en-US" sz="1100" b="1" u="sng" dirty="0">
                  <a:latin typeface="+mn-ea"/>
                  <a:ea typeface="+mn-ea"/>
                </a:rPr>
                <a:t>課題</a:t>
              </a:r>
              <a:r>
                <a:rPr lang="en-US" altLang="ja-JP" sz="1100" b="1" u="sng" dirty="0">
                  <a:latin typeface="+mn-ea"/>
                  <a:ea typeface="+mn-ea"/>
                </a:rPr>
                <a:t>1</a:t>
              </a:r>
              <a:r>
                <a:rPr lang="ja-JP" altLang="en-US" sz="1100" b="1" u="sng" dirty="0">
                  <a:latin typeface="+mn-ea"/>
                  <a:ea typeface="+mn-ea"/>
                </a:rPr>
                <a:t>：マップの移動方法</a:t>
              </a:r>
            </a:p>
          </p:txBody>
        </p:sp>
      </p:grpSp>
      <p:grpSp>
        <p:nvGrpSpPr>
          <p:cNvPr id="163" name="グループ化 162"/>
          <p:cNvGrpSpPr/>
          <p:nvPr/>
        </p:nvGrpSpPr>
        <p:grpSpPr>
          <a:xfrm>
            <a:off x="18191" y="8032379"/>
            <a:ext cx="6523765" cy="1567782"/>
            <a:chOff x="-2310375" y="7919038"/>
            <a:chExt cx="6523765" cy="1054560"/>
          </a:xfrm>
        </p:grpSpPr>
        <p:sp>
          <p:nvSpPr>
            <p:cNvPr id="164" name="角丸四角形 163"/>
            <p:cNvSpPr/>
            <p:nvPr/>
          </p:nvSpPr>
          <p:spPr>
            <a:xfrm>
              <a:off x="-2310375" y="7984957"/>
              <a:ext cx="6523765" cy="988641"/>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テキスト ボックス 164"/>
            <p:cNvSpPr txBox="1"/>
            <p:nvPr/>
          </p:nvSpPr>
          <p:spPr>
            <a:xfrm>
              <a:off x="-2236212" y="7919038"/>
              <a:ext cx="2269791" cy="175971"/>
            </a:xfrm>
            <a:prstGeom prst="rect">
              <a:avLst/>
            </a:prstGeom>
            <a:solidFill>
              <a:srgbClr val="FFC000"/>
            </a:solidFill>
          </p:spPr>
          <p:txBody>
            <a:bodyPr wrap="square" rtlCol="0">
              <a:spAutoFit/>
            </a:bodyPr>
            <a:lstStyle/>
            <a:p>
              <a:r>
                <a:rPr lang="ja-JP" altLang="en-US" sz="1100" b="1" u="sng" dirty="0">
                  <a:latin typeface="+mn-ea"/>
                  <a:ea typeface="+mn-ea"/>
                </a:rPr>
                <a:t>課題</a:t>
              </a:r>
              <a:r>
                <a:rPr lang="en-US" altLang="ja-JP" sz="1100" b="1" u="sng" dirty="0">
                  <a:latin typeface="+mn-ea"/>
                  <a:ea typeface="+mn-ea"/>
                </a:rPr>
                <a:t>3</a:t>
              </a:r>
              <a:r>
                <a:rPr lang="ja-JP" altLang="en-US" sz="1100" b="1" u="sng" dirty="0">
                  <a:latin typeface="+mn-ea"/>
                  <a:ea typeface="+mn-ea"/>
                </a:rPr>
                <a:t>：ブロック情報の解析方法</a:t>
              </a:r>
            </a:p>
          </p:txBody>
        </p:sp>
      </p:grpSp>
      <p:grpSp>
        <p:nvGrpSpPr>
          <p:cNvPr id="166" name="グループ化 165"/>
          <p:cNvGrpSpPr/>
          <p:nvPr/>
        </p:nvGrpSpPr>
        <p:grpSpPr>
          <a:xfrm>
            <a:off x="53452" y="6939132"/>
            <a:ext cx="6507357" cy="1067766"/>
            <a:chOff x="-2269069" y="8222861"/>
            <a:chExt cx="6168093" cy="894494"/>
          </a:xfrm>
        </p:grpSpPr>
        <p:sp>
          <p:nvSpPr>
            <p:cNvPr id="182" name="角丸四角形 181"/>
            <p:cNvSpPr/>
            <p:nvPr/>
          </p:nvSpPr>
          <p:spPr>
            <a:xfrm>
              <a:off x="-2269069" y="8285141"/>
              <a:ext cx="6168093" cy="832214"/>
            </a:xfrm>
            <a:prstGeom prst="roundRect">
              <a:avLst>
                <a:gd name="adj" fmla="val 5389"/>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p:cNvSpPr txBox="1"/>
            <p:nvPr/>
          </p:nvSpPr>
          <p:spPr>
            <a:xfrm>
              <a:off x="-2236444" y="8222861"/>
              <a:ext cx="2806690" cy="219157"/>
            </a:xfrm>
            <a:prstGeom prst="rect">
              <a:avLst/>
            </a:prstGeom>
            <a:solidFill>
              <a:schemeClr val="accent6">
                <a:lumMod val="20000"/>
                <a:lumOff val="80000"/>
              </a:schemeClr>
            </a:solidFill>
          </p:spPr>
          <p:txBody>
            <a:bodyPr wrap="none" rtlCol="0">
              <a:spAutoFit/>
            </a:bodyPr>
            <a:lstStyle/>
            <a:p>
              <a:r>
                <a:rPr lang="ja-JP" altLang="en-US" sz="1100" b="1" u="sng" dirty="0">
                  <a:latin typeface="+mn-ea"/>
                  <a:ea typeface="+mn-ea"/>
                </a:rPr>
                <a:t>課題</a:t>
              </a:r>
              <a:r>
                <a:rPr lang="en-US" altLang="ja-JP" sz="1100" b="1" u="sng" dirty="0">
                  <a:latin typeface="+mn-ea"/>
                  <a:ea typeface="+mn-ea"/>
                </a:rPr>
                <a:t>2</a:t>
              </a:r>
              <a:r>
                <a:rPr lang="ja-JP" altLang="en-US" sz="1100" b="1" u="sng" dirty="0">
                  <a:latin typeface="+mn-ea"/>
                  <a:ea typeface="+mn-ea"/>
                </a:rPr>
                <a:t>：獲得するボーナスタイムの決定方法</a:t>
              </a:r>
            </a:p>
          </p:txBody>
        </p:sp>
        <p:sp>
          <p:nvSpPr>
            <p:cNvPr id="184" name="テキスト ボックス 183"/>
            <p:cNvSpPr txBox="1"/>
            <p:nvPr/>
          </p:nvSpPr>
          <p:spPr>
            <a:xfrm>
              <a:off x="-2183488" y="8388306"/>
              <a:ext cx="5750766" cy="219157"/>
            </a:xfrm>
            <a:prstGeom prst="rect">
              <a:avLst/>
            </a:prstGeom>
            <a:noFill/>
          </p:spPr>
          <p:txBody>
            <a:bodyPr wrap="square" rtlCol="0">
              <a:spAutoFit/>
            </a:bodyPr>
            <a:lstStyle/>
            <a:p>
              <a:r>
                <a:rPr kumimoji="1" lang="ja-JP" altLang="en-US" sz="1100" b="1" dirty="0">
                  <a:latin typeface="+mn-ea"/>
                  <a:ea typeface="+mn-ea"/>
                </a:rPr>
                <a:t>残された時間で最大となるボーナスタイムを獲得する</a:t>
              </a:r>
            </a:p>
          </p:txBody>
        </p:sp>
      </p:grpSp>
      <p:sp>
        <p:nvSpPr>
          <p:cNvPr id="185" name="テキスト ボックス 184"/>
          <p:cNvSpPr txBox="1"/>
          <p:nvPr/>
        </p:nvSpPr>
        <p:spPr>
          <a:xfrm>
            <a:off x="139714" y="8278381"/>
            <a:ext cx="6067076" cy="261610"/>
          </a:xfrm>
          <a:prstGeom prst="rect">
            <a:avLst/>
          </a:prstGeom>
          <a:noFill/>
        </p:spPr>
        <p:txBody>
          <a:bodyPr wrap="square" rtlCol="0">
            <a:spAutoFit/>
          </a:bodyPr>
          <a:lstStyle/>
          <a:p>
            <a:r>
              <a:rPr lang="ja-JP" altLang="en-US" sz="1100" b="1" dirty="0">
                <a:latin typeface="+mn-ea"/>
                <a:ea typeface="+mn-ea"/>
              </a:rPr>
              <a:t>カメラシステムを使用してブロックの色を判断する</a:t>
            </a:r>
            <a:endParaRPr kumimoji="1" lang="ja-JP" altLang="en-US" sz="1100" b="1" dirty="0">
              <a:latin typeface="+mn-ea"/>
              <a:ea typeface="+mn-ea"/>
            </a:endParaRPr>
          </a:p>
        </p:txBody>
      </p:sp>
      <p:sp>
        <p:nvSpPr>
          <p:cNvPr id="187" name="テキスト ボックス 186">
            <a:extLst>
              <a:ext uri="{FF2B5EF4-FFF2-40B4-BE49-F238E27FC236}">
                <a16:creationId xmlns="" xmlns:a16="http://schemas.microsoft.com/office/drawing/2014/main" id="{837AEEC5-E1F8-42B9-8CD3-3D87763EBF1A}"/>
              </a:ext>
            </a:extLst>
          </p:cNvPr>
          <p:cNvSpPr txBox="1"/>
          <p:nvPr/>
        </p:nvSpPr>
        <p:spPr>
          <a:xfrm>
            <a:off x="20641" y="5948477"/>
            <a:ext cx="6501794" cy="1015663"/>
          </a:xfrm>
          <a:prstGeom prst="rect">
            <a:avLst/>
          </a:prstGeom>
          <a:noFill/>
        </p:spPr>
        <p:txBody>
          <a:bodyPr wrap="square" rtlCol="0">
            <a:spAutoFit/>
          </a:bodyPr>
          <a:lstStyle/>
          <a:p>
            <a:r>
              <a:rPr kumimoji="1" lang="ja-JP" altLang="en-US" sz="1000" dirty="0">
                <a:latin typeface="+mn-ea"/>
                <a:ea typeface="+mn-ea"/>
              </a:rPr>
              <a:t>ブロック並べ区間の走行手段として、実線上を走行するかしないかが考えられる。走行における安定性の観点では、脱線</a:t>
            </a:r>
            <a:r>
              <a:rPr lang="ja-JP" altLang="en-US" sz="1000" dirty="0">
                <a:latin typeface="+mn-ea"/>
                <a:ea typeface="+mn-ea"/>
              </a:rPr>
              <a:t>やそれに伴うリタイアのリスクを考えると実線上を走行したほうが安定性は高い</a:t>
            </a:r>
            <a:r>
              <a:rPr lang="en-US" altLang="ja-JP" sz="1000" dirty="0">
                <a:latin typeface="+mn-ea"/>
                <a:ea typeface="+mn-ea"/>
              </a:rPr>
              <a:t>(</a:t>
            </a:r>
            <a:r>
              <a:rPr lang="ja-JP" altLang="en-US" sz="1000" dirty="0">
                <a:latin typeface="+mn-ea"/>
                <a:ea typeface="+mn-ea"/>
              </a:rPr>
              <a:t>但しパワーブロックの移動を除く</a:t>
            </a:r>
            <a:r>
              <a:rPr lang="en-US" altLang="ja-JP" sz="1000" dirty="0">
                <a:latin typeface="+mn-ea"/>
                <a:ea typeface="+mn-ea"/>
              </a:rPr>
              <a:t>)</a:t>
            </a:r>
            <a:r>
              <a:rPr lang="ja-JP" altLang="en-US" sz="1000" dirty="0" err="1">
                <a:latin typeface="+mn-ea"/>
                <a:ea typeface="+mn-ea"/>
              </a:rPr>
              <a:t>。</a:t>
            </a:r>
            <a:r>
              <a:rPr lang="ja-JP" altLang="en-US" sz="1000" dirty="0">
                <a:latin typeface="+mn-ea"/>
                <a:ea typeface="+mn-ea"/>
              </a:rPr>
              <a:t>しかし、短い時間での攻略の観点では、常に実線上を走行すると走行経路上に移動対象でないブロックが置かれているとそのカラーブロック置き場につながる実線は走行できないため迂回する必要があり、走行に時間がかかる。両者を比較した結果、完走という目標に対して実線上を走行したほうがリスクが低いと判断し、実線上の走行を行う。</a:t>
            </a:r>
            <a:endParaRPr lang="en-US" altLang="ja-JP" sz="1000" dirty="0">
              <a:latin typeface="+mn-ea"/>
              <a:ea typeface="+mn-ea"/>
            </a:endParaRPr>
          </a:p>
        </p:txBody>
      </p:sp>
      <p:sp>
        <p:nvSpPr>
          <p:cNvPr id="188" name="テキスト ボックス 187">
            <a:extLst>
              <a:ext uri="{FF2B5EF4-FFF2-40B4-BE49-F238E27FC236}">
                <a16:creationId xmlns="" xmlns:a16="http://schemas.microsoft.com/office/drawing/2014/main" id="{A5270C9A-9231-414F-83E1-B6CD57FB6536}"/>
              </a:ext>
            </a:extLst>
          </p:cNvPr>
          <p:cNvSpPr txBox="1"/>
          <p:nvPr/>
        </p:nvSpPr>
        <p:spPr>
          <a:xfrm>
            <a:off x="36797" y="7316175"/>
            <a:ext cx="6435495" cy="707886"/>
          </a:xfrm>
          <a:prstGeom prst="rect">
            <a:avLst/>
          </a:prstGeom>
          <a:noFill/>
        </p:spPr>
        <p:txBody>
          <a:bodyPr wrap="square" rtlCol="0">
            <a:spAutoFit/>
          </a:bodyPr>
          <a:lstStyle/>
          <a:p>
            <a:r>
              <a:rPr kumimoji="1" lang="ja-JP" altLang="en-US" sz="1000" dirty="0">
                <a:latin typeface="+mn-ea"/>
                <a:ea typeface="+mn-ea"/>
              </a:rPr>
              <a:t>ブロックの初期位置に関わらず必ず</a:t>
            </a:r>
            <a:r>
              <a:rPr lang="ja-JP" altLang="en-US" sz="1000" dirty="0">
                <a:latin typeface="+mn-ea"/>
                <a:ea typeface="+mn-ea"/>
              </a:rPr>
              <a:t>最高のボーナスタイム</a:t>
            </a:r>
            <a:r>
              <a:rPr lang="en-US" altLang="ja-JP" sz="1000" dirty="0">
                <a:latin typeface="+mn-ea"/>
                <a:ea typeface="+mn-ea"/>
              </a:rPr>
              <a:t>(25</a:t>
            </a:r>
            <a:r>
              <a:rPr lang="ja-JP" altLang="en-US" sz="1000" dirty="0">
                <a:latin typeface="+mn-ea"/>
                <a:ea typeface="+mn-ea"/>
              </a:rPr>
              <a:t>秒</a:t>
            </a:r>
            <a:r>
              <a:rPr lang="en-US" altLang="ja-JP" sz="1000" dirty="0">
                <a:latin typeface="+mn-ea"/>
                <a:ea typeface="+mn-ea"/>
              </a:rPr>
              <a:t>)</a:t>
            </a:r>
            <a:r>
              <a:rPr lang="ja-JP" altLang="en-US" sz="1000" dirty="0">
                <a:latin typeface="+mn-ea"/>
                <a:ea typeface="+mn-ea"/>
              </a:rPr>
              <a:t>を獲得しようとすると、攻略に残された時間内でブロック移動が完了できないというリスクが考えられる。そのため、各ボーナスタイム獲得にかかる時間を計算し、ブロック並べ区間到達時の残り時間で獲得可能な最大ボーナスタイムとなる走行経路を走行体が判断して動作させる。</a:t>
            </a:r>
            <a:endParaRPr kumimoji="1" lang="en-US" altLang="ja-JP" sz="1000" dirty="0">
              <a:latin typeface="+mn-ea"/>
              <a:ea typeface="+mn-ea"/>
            </a:endParaRPr>
          </a:p>
        </p:txBody>
      </p:sp>
      <p:sp>
        <p:nvSpPr>
          <p:cNvPr id="189" name="テキスト ボックス 188">
            <a:extLst>
              <a:ext uri="{FF2B5EF4-FFF2-40B4-BE49-F238E27FC236}">
                <a16:creationId xmlns="" xmlns:a16="http://schemas.microsoft.com/office/drawing/2014/main" id="{A52EB9A1-1F3E-4329-A8B7-FAD66AA0D99A}"/>
              </a:ext>
            </a:extLst>
          </p:cNvPr>
          <p:cNvSpPr txBox="1"/>
          <p:nvPr/>
        </p:nvSpPr>
        <p:spPr>
          <a:xfrm>
            <a:off x="28659" y="8441841"/>
            <a:ext cx="6435495" cy="1169551"/>
          </a:xfrm>
          <a:prstGeom prst="rect">
            <a:avLst/>
          </a:prstGeom>
          <a:noFill/>
        </p:spPr>
        <p:txBody>
          <a:bodyPr wrap="square" rtlCol="0">
            <a:spAutoFit/>
          </a:bodyPr>
          <a:lstStyle/>
          <a:p>
            <a:r>
              <a:rPr kumimoji="1" lang="ja-JP" altLang="en-US" sz="1000" dirty="0">
                <a:latin typeface="+mn-ea"/>
                <a:ea typeface="+mn-ea"/>
              </a:rPr>
              <a:t>ブロックの色情報の取得手段は走行体のカラーセンサかカメラシステムが使用できる。走行体のカラーセンサを使用した場合、ブロックの配置されたカラーブロック置き場へ到達しなければ色情報を取得することができないため、ブロックの色を判断するための動作に時間がかかり、その後に走行経路を計算しなければならない。カメラシステムを使用した場合、走行体との通信が必要となり通信が途絶、または通信データが正しく送信できなかった場合に走行経路の計算ができないというリスクがあるが、ブロック並べ区間到達までに走行経路の計算が実施できる。そのため、ブロック並べ区間攻略に対してカラーセンサによる色情報の取得はメリット無</a:t>
            </a:r>
            <a:r>
              <a:rPr kumimoji="1" lang="ja-JP" altLang="en-US" sz="1000" dirty="0" err="1">
                <a:latin typeface="+mn-ea"/>
                <a:ea typeface="+mn-ea"/>
              </a:rPr>
              <a:t>しと</a:t>
            </a:r>
            <a:r>
              <a:rPr kumimoji="1" lang="ja-JP" altLang="en-US" sz="1000" dirty="0">
                <a:latin typeface="+mn-ea"/>
                <a:ea typeface="+mn-ea"/>
              </a:rPr>
              <a:t>考え、カメラシステムによって色判断を行う。</a:t>
            </a:r>
            <a:endParaRPr kumimoji="1" lang="en-US" altLang="ja-JP" sz="1000" dirty="0">
              <a:latin typeface="+mn-ea"/>
              <a:ea typeface="+mn-ea"/>
            </a:endParaRPr>
          </a:p>
        </p:txBody>
      </p:sp>
      <p:sp>
        <p:nvSpPr>
          <p:cNvPr id="22" name="上カーブ矢印 21"/>
          <p:cNvSpPr/>
          <p:nvPr/>
        </p:nvSpPr>
        <p:spPr>
          <a:xfrm rot="7633572">
            <a:off x="-175478" y="1721017"/>
            <a:ext cx="733201" cy="37448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テキスト ボックス 110"/>
          <p:cNvSpPr txBox="1"/>
          <p:nvPr/>
        </p:nvSpPr>
        <p:spPr>
          <a:xfrm>
            <a:off x="88918" y="1874889"/>
            <a:ext cx="607859" cy="430887"/>
          </a:xfrm>
          <a:prstGeom prst="rect">
            <a:avLst/>
          </a:prstGeom>
          <a:noFill/>
          <a:effectLst>
            <a:softEdge rad="12700"/>
          </a:effectLst>
        </p:spPr>
        <p:txBody>
          <a:bodyPr wrap="none" rtlCol="0">
            <a:spAutoFit/>
          </a:bodyPr>
          <a:lstStyle/>
          <a:p>
            <a:pPr algn="ctr"/>
            <a:r>
              <a:rPr lang="ja-JP" altLang="en-US" sz="1100" dirty="0">
                <a:effectLst>
                  <a:glow rad="228600">
                    <a:schemeClr val="accent4">
                      <a:satMod val="175000"/>
                      <a:alpha val="40000"/>
                    </a:schemeClr>
                  </a:glow>
                </a:effectLst>
                <a:latin typeface="+mj-ea"/>
                <a:ea typeface="+mj-ea"/>
              </a:rPr>
              <a:t>攻略後</a:t>
            </a:r>
            <a:endParaRPr lang="en-US" altLang="ja-JP" sz="1100" dirty="0">
              <a:effectLst>
                <a:glow rad="228600">
                  <a:schemeClr val="accent4">
                    <a:satMod val="175000"/>
                    <a:alpha val="40000"/>
                  </a:schemeClr>
                </a:glow>
              </a:effectLst>
              <a:latin typeface="+mj-ea"/>
              <a:ea typeface="+mj-ea"/>
            </a:endParaRPr>
          </a:p>
          <a:p>
            <a:pPr algn="ctr"/>
            <a:r>
              <a:rPr lang="ja-JP" altLang="en-US" sz="1100" dirty="0">
                <a:effectLst>
                  <a:glow rad="228600">
                    <a:schemeClr val="accent4">
                      <a:satMod val="175000"/>
                      <a:alpha val="40000"/>
                    </a:schemeClr>
                  </a:glow>
                </a:effectLst>
                <a:latin typeface="+mj-ea"/>
                <a:ea typeface="+mj-ea"/>
              </a:rPr>
              <a:t>を分析</a:t>
            </a:r>
            <a:endParaRPr kumimoji="1" lang="en-US" altLang="ja-JP" sz="1100" dirty="0">
              <a:effectLst>
                <a:glow rad="228600">
                  <a:schemeClr val="accent4">
                    <a:satMod val="175000"/>
                    <a:alpha val="40000"/>
                  </a:schemeClr>
                </a:glow>
              </a:effectLst>
              <a:latin typeface="+mj-ea"/>
              <a:ea typeface="+mj-ea"/>
            </a:endParaRPr>
          </a:p>
        </p:txBody>
      </p:sp>
      <p:sp>
        <p:nvSpPr>
          <p:cNvPr id="46" name="正方形/長方形 45"/>
          <p:cNvSpPr/>
          <p:nvPr/>
        </p:nvSpPr>
        <p:spPr>
          <a:xfrm>
            <a:off x="4249445" y="5563805"/>
            <a:ext cx="2242607" cy="339336"/>
          </a:xfrm>
          <a:prstGeom prst="rect">
            <a:avLst/>
          </a:prstGeom>
          <a:solidFill>
            <a:srgbClr val="CCCCFF"/>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1000" dirty="0">
                <a:solidFill>
                  <a:schemeClr val="tx1"/>
                </a:solidFill>
              </a:rPr>
              <a:t>ライントレースの安定性の検証は</a:t>
            </a:r>
            <a:endParaRPr kumimoji="1" lang="en-US" altLang="ja-JP" sz="1000" dirty="0">
              <a:solidFill>
                <a:schemeClr val="tx1"/>
              </a:solidFill>
            </a:endParaRPr>
          </a:p>
          <a:p>
            <a:pPr algn="ctr"/>
            <a:r>
              <a:rPr lang="en-US" altLang="ja-JP" sz="1000" b="1" dirty="0">
                <a:solidFill>
                  <a:schemeClr val="tx1"/>
                </a:solidFill>
                <a:latin typeface="メイリオ" panose="020B0604030504040204" pitchFamily="50" charset="-128"/>
              </a:rPr>
              <a:t>5-1-1</a:t>
            </a:r>
            <a:r>
              <a:rPr lang="en-US" altLang="ja-JP" sz="1000" b="1" dirty="0">
                <a:solidFill>
                  <a:prstClr val="black"/>
                </a:solidFill>
                <a:latin typeface="メイリオ" panose="020B0604030504040204" pitchFamily="50" charset="-128"/>
              </a:rPr>
              <a:t>.</a:t>
            </a:r>
            <a:r>
              <a:rPr lang="ja-JP" altLang="en-US" sz="1000" b="1" dirty="0">
                <a:solidFill>
                  <a:prstClr val="black"/>
                </a:solidFill>
                <a:latin typeface="メイリオ" panose="020B0604030504040204" pitchFamily="50" charset="-128"/>
              </a:rPr>
              <a:t>線分のライントレース参照</a:t>
            </a:r>
            <a:endParaRPr lang="en-US" altLang="ja-JP" sz="1000" b="1" dirty="0">
              <a:solidFill>
                <a:prstClr val="black"/>
              </a:solidFill>
              <a:latin typeface="メイリオ" panose="020B0604030504040204" pitchFamily="50" charset="-128"/>
            </a:endParaRPr>
          </a:p>
        </p:txBody>
      </p:sp>
      <p:sp>
        <p:nvSpPr>
          <p:cNvPr id="196" name="正方形/長方形 195"/>
          <p:cNvSpPr/>
          <p:nvPr/>
        </p:nvSpPr>
        <p:spPr>
          <a:xfrm>
            <a:off x="-3423" y="639018"/>
            <a:ext cx="2847383" cy="254733"/>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t>2-1.</a:t>
            </a:r>
            <a:r>
              <a:rPr lang="ja-JP" altLang="en-US" b="1" dirty="0"/>
              <a:t>ブロック並べ区間を分析</a:t>
            </a:r>
          </a:p>
        </p:txBody>
      </p:sp>
      <p:sp>
        <p:nvSpPr>
          <p:cNvPr id="6" name="角丸四角形 5"/>
          <p:cNvSpPr/>
          <p:nvPr/>
        </p:nvSpPr>
        <p:spPr>
          <a:xfrm>
            <a:off x="57193" y="1416224"/>
            <a:ext cx="1353061" cy="1988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完全攻略時の配置</a:t>
            </a:r>
            <a:endParaRPr kumimoji="1" lang="ja-JP" altLang="en-US" sz="1050" dirty="0"/>
          </a:p>
        </p:txBody>
      </p:sp>
      <p:sp>
        <p:nvSpPr>
          <p:cNvPr id="19" name="下カーブ矢印 18"/>
          <p:cNvSpPr/>
          <p:nvPr/>
        </p:nvSpPr>
        <p:spPr>
          <a:xfrm rot="20255358">
            <a:off x="2944859" y="1652889"/>
            <a:ext cx="568006" cy="28029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p:cNvSpPr txBox="1"/>
          <p:nvPr/>
        </p:nvSpPr>
        <p:spPr>
          <a:xfrm>
            <a:off x="3003200" y="1829170"/>
            <a:ext cx="607859" cy="430887"/>
          </a:xfrm>
          <a:prstGeom prst="rect">
            <a:avLst/>
          </a:prstGeom>
          <a:noFill/>
          <a:effectLst>
            <a:softEdge rad="12700"/>
          </a:effectLst>
        </p:spPr>
        <p:txBody>
          <a:bodyPr wrap="none" rtlCol="0">
            <a:spAutoFit/>
          </a:bodyPr>
          <a:lstStyle/>
          <a:p>
            <a:pPr algn="ctr"/>
            <a:r>
              <a:rPr kumimoji="1" lang="ja-JP" altLang="en-US" sz="1100" dirty="0">
                <a:effectLst>
                  <a:glow rad="228600">
                    <a:schemeClr val="accent4">
                      <a:satMod val="175000"/>
                      <a:alpha val="40000"/>
                    </a:schemeClr>
                  </a:glow>
                </a:effectLst>
                <a:latin typeface="+mj-ea"/>
                <a:ea typeface="+mj-ea"/>
              </a:rPr>
              <a:t>攻略前</a:t>
            </a:r>
            <a:endParaRPr kumimoji="1" lang="en-US" altLang="ja-JP" sz="1100" dirty="0">
              <a:effectLst>
                <a:glow rad="228600">
                  <a:schemeClr val="accent4">
                    <a:satMod val="175000"/>
                    <a:alpha val="40000"/>
                  </a:schemeClr>
                </a:glow>
              </a:effectLst>
              <a:latin typeface="+mj-ea"/>
              <a:ea typeface="+mj-ea"/>
            </a:endParaRPr>
          </a:p>
          <a:p>
            <a:pPr algn="ctr"/>
            <a:r>
              <a:rPr kumimoji="1" lang="ja-JP" altLang="en-US" sz="1100" dirty="0">
                <a:effectLst>
                  <a:glow rad="228600">
                    <a:schemeClr val="accent4">
                      <a:satMod val="175000"/>
                      <a:alpha val="40000"/>
                    </a:schemeClr>
                  </a:glow>
                </a:effectLst>
                <a:latin typeface="+mj-ea"/>
                <a:ea typeface="+mj-ea"/>
              </a:rPr>
              <a:t>を分析</a:t>
            </a:r>
          </a:p>
        </p:txBody>
      </p:sp>
      <p:grpSp>
        <p:nvGrpSpPr>
          <p:cNvPr id="242" name="グループ化 241">
            <a:extLst>
              <a:ext uri="{FF2B5EF4-FFF2-40B4-BE49-F238E27FC236}">
                <a16:creationId xmlns="" xmlns:a16="http://schemas.microsoft.com/office/drawing/2014/main" id="{F0E0643B-12A0-4F83-A612-4115871E4297}"/>
              </a:ext>
            </a:extLst>
          </p:cNvPr>
          <p:cNvGrpSpPr/>
          <p:nvPr/>
        </p:nvGrpSpPr>
        <p:grpSpPr>
          <a:xfrm>
            <a:off x="6683289" y="4243590"/>
            <a:ext cx="3264800" cy="3925295"/>
            <a:chOff x="6684472" y="4585338"/>
            <a:chExt cx="3264800" cy="3925295"/>
          </a:xfrm>
        </p:grpSpPr>
        <p:sp>
          <p:nvSpPr>
            <p:cNvPr id="100" name="テキスト ボックス 99"/>
            <p:cNvSpPr txBox="1"/>
            <p:nvPr/>
          </p:nvSpPr>
          <p:spPr>
            <a:xfrm>
              <a:off x="6693893" y="4585338"/>
              <a:ext cx="3092961" cy="246221"/>
            </a:xfrm>
            <a:prstGeom prst="rect">
              <a:avLst/>
            </a:prstGeom>
            <a:noFill/>
          </p:spPr>
          <p:txBody>
            <a:bodyPr wrap="square" rtlCol="0">
              <a:spAutoFit/>
            </a:bodyPr>
            <a:lstStyle/>
            <a:p>
              <a:r>
                <a:rPr lang="ja-JP" altLang="en-US" sz="1000" b="1" u="sng" dirty="0">
                  <a:latin typeface="+mn-ea"/>
                  <a:ea typeface="+mn-ea"/>
                </a:rPr>
                <a:t>移動する経路の決定方法</a:t>
              </a:r>
              <a:endParaRPr kumimoji="1" lang="ja-JP" altLang="en-US" sz="1000" b="1" u="sng" dirty="0">
                <a:latin typeface="+mn-ea"/>
                <a:ea typeface="+mn-ea"/>
              </a:endParaRPr>
            </a:p>
          </p:txBody>
        </p:sp>
        <p:sp>
          <p:nvSpPr>
            <p:cNvPr id="101" name="テキスト ボックス 100"/>
            <p:cNvSpPr txBox="1"/>
            <p:nvPr/>
          </p:nvSpPr>
          <p:spPr>
            <a:xfrm>
              <a:off x="6684472" y="4746523"/>
              <a:ext cx="3197790" cy="784830"/>
            </a:xfrm>
            <a:prstGeom prst="rect">
              <a:avLst/>
            </a:prstGeom>
            <a:noFill/>
          </p:spPr>
          <p:txBody>
            <a:bodyPr wrap="square" rtlCol="0">
              <a:spAutoFit/>
            </a:bodyPr>
            <a:lstStyle/>
            <a:p>
              <a:r>
                <a:rPr kumimoji="1" lang="ja-JP" altLang="en-US" sz="900" dirty="0">
                  <a:latin typeface="+mn-ea"/>
                  <a:ea typeface="+mn-ea"/>
                </a:rPr>
                <a:t>移動する経路計算はダイクストラ法を採用し、現在位置から目的地までの最短の経路を計算する。</a:t>
              </a:r>
              <a:r>
                <a:rPr kumimoji="1" lang="en-US" altLang="ja-JP" sz="900" dirty="0">
                  <a:latin typeface="+mn-ea"/>
                  <a:ea typeface="+mn-ea"/>
                </a:rPr>
                <a:t>※</a:t>
              </a:r>
              <a:r>
                <a:rPr kumimoji="1" lang="ja-JP" altLang="en-US" sz="900" dirty="0">
                  <a:latin typeface="+mn-ea"/>
                  <a:ea typeface="+mn-ea"/>
                </a:rPr>
                <a:t>ダイクストラ法の説明は割愛</a:t>
              </a:r>
              <a:endParaRPr kumimoji="1" lang="en-US" altLang="ja-JP" sz="900" dirty="0">
                <a:latin typeface="+mn-ea"/>
                <a:ea typeface="+mn-ea"/>
              </a:endParaRPr>
            </a:p>
            <a:p>
              <a:r>
                <a:rPr kumimoji="1" lang="ja-JP" altLang="en-US" sz="900" dirty="0">
                  <a:latin typeface="+mn-ea"/>
                  <a:ea typeface="+mn-ea"/>
                </a:rPr>
                <a:t>移動させる対象のブロックは下記の</a:t>
              </a:r>
              <a:r>
                <a:rPr kumimoji="1" lang="en-US" altLang="ja-JP" sz="900" dirty="0">
                  <a:latin typeface="+mn-ea"/>
                  <a:ea typeface="+mn-ea"/>
                </a:rPr>
                <a:t>3</a:t>
              </a:r>
              <a:r>
                <a:rPr lang="ja-JP" altLang="en-US" sz="900" dirty="0">
                  <a:latin typeface="+mn-ea"/>
                  <a:ea typeface="+mn-ea"/>
                </a:rPr>
                <a:t>パターンを除き走行体から近いブロックを選択する</a:t>
              </a:r>
              <a:endParaRPr kumimoji="1" lang="en-US" altLang="ja-JP" sz="900" dirty="0">
                <a:latin typeface="+mn-ea"/>
                <a:ea typeface="+mn-ea"/>
              </a:endParaRPr>
            </a:p>
          </p:txBody>
        </p:sp>
        <p:sp>
          <p:nvSpPr>
            <p:cNvPr id="199" name="テキスト ボックス 198"/>
            <p:cNvSpPr txBox="1"/>
            <p:nvPr/>
          </p:nvSpPr>
          <p:spPr>
            <a:xfrm>
              <a:off x="6702881" y="5435083"/>
              <a:ext cx="3197790" cy="246221"/>
            </a:xfrm>
            <a:prstGeom prst="rect">
              <a:avLst/>
            </a:prstGeom>
            <a:noFill/>
          </p:spPr>
          <p:txBody>
            <a:bodyPr wrap="square" rtlCol="0">
              <a:spAutoFit/>
            </a:bodyPr>
            <a:lstStyle/>
            <a:p>
              <a:r>
                <a:rPr lang="en-US" altLang="ja-JP" sz="1000" dirty="0" err="1">
                  <a:effectLst>
                    <a:outerShdw blurRad="38100" dist="38100" dir="2700000" algn="tl">
                      <a:srgbClr val="000000">
                        <a:alpha val="43137"/>
                      </a:srgbClr>
                    </a:outerShdw>
                  </a:effectLst>
                  <a:latin typeface="+mn-ea"/>
                  <a:ea typeface="+mn-ea"/>
                </a:rPr>
                <a:t>i</a:t>
              </a:r>
              <a:r>
                <a:rPr lang="en-US" altLang="ja-JP" sz="1000" dirty="0">
                  <a:effectLst>
                    <a:outerShdw blurRad="38100" dist="38100" dir="2700000" algn="tl">
                      <a:srgbClr val="000000">
                        <a:alpha val="43137"/>
                      </a:srgbClr>
                    </a:outerShdw>
                  </a:effectLst>
                  <a:latin typeface="+mn-ea"/>
                  <a:ea typeface="+mn-ea"/>
                </a:rPr>
                <a:t>)</a:t>
              </a:r>
              <a:r>
                <a:rPr lang="ja-JP" altLang="en-US" sz="1000" dirty="0">
                  <a:effectLst>
                    <a:outerShdw blurRad="38100" dist="38100" dir="2700000" algn="tl">
                      <a:srgbClr val="000000">
                        <a:alpha val="43137"/>
                      </a:srgbClr>
                    </a:outerShdw>
                  </a:effectLst>
                  <a:latin typeface="+mn-ea"/>
                  <a:ea typeface="+mn-ea"/>
                </a:rPr>
                <a:t>目的地に既にブロックがある場合</a:t>
              </a:r>
              <a:endParaRPr lang="en-US" altLang="ja-JP" sz="1000" dirty="0">
                <a:effectLst>
                  <a:outerShdw blurRad="38100" dist="38100" dir="2700000" algn="tl">
                    <a:srgbClr val="000000">
                      <a:alpha val="43137"/>
                    </a:srgbClr>
                  </a:outerShdw>
                </a:effectLst>
                <a:latin typeface="+mn-ea"/>
                <a:ea typeface="+mn-ea"/>
              </a:endParaRPr>
            </a:p>
          </p:txBody>
        </p:sp>
        <p:sp>
          <p:nvSpPr>
            <p:cNvPr id="8" name="テキスト ボックス 7"/>
            <p:cNvSpPr txBox="1"/>
            <p:nvPr/>
          </p:nvSpPr>
          <p:spPr>
            <a:xfrm>
              <a:off x="6704035" y="6301103"/>
              <a:ext cx="2100255" cy="246221"/>
            </a:xfrm>
            <a:prstGeom prst="rect">
              <a:avLst/>
            </a:prstGeom>
            <a:noFill/>
          </p:spPr>
          <p:txBody>
            <a:bodyPr wrap="none" rtlCol="0">
              <a:spAutoFit/>
            </a:bodyPr>
            <a:lstStyle/>
            <a:p>
              <a:r>
                <a:rPr lang="en-US" altLang="ja-JP" sz="1000" dirty="0">
                  <a:effectLst>
                    <a:outerShdw blurRad="38100" dist="38100" dir="2700000" algn="tl">
                      <a:srgbClr val="000000">
                        <a:alpha val="43137"/>
                      </a:srgbClr>
                    </a:outerShdw>
                  </a:effectLst>
                  <a:latin typeface="+mn-ea"/>
                  <a:ea typeface="+mn-ea"/>
                </a:rPr>
                <a:t>ii)</a:t>
              </a:r>
              <a:r>
                <a:rPr lang="ja-JP" altLang="en-US" sz="1000" dirty="0">
                  <a:effectLst>
                    <a:outerShdw blurRad="38100" dist="38100" dir="2700000" algn="tl">
                      <a:srgbClr val="000000">
                        <a:alpha val="43137"/>
                      </a:srgbClr>
                    </a:outerShdw>
                  </a:effectLst>
                  <a:latin typeface="+mn-ea"/>
                  <a:ea typeface="+mn-ea"/>
                </a:rPr>
                <a:t>目的地へ到達できなくなる場合</a:t>
              </a:r>
            </a:p>
          </p:txBody>
        </p:sp>
        <p:sp>
          <p:nvSpPr>
            <p:cNvPr id="25" name="テキスト ボックス 24"/>
            <p:cNvSpPr txBox="1"/>
            <p:nvPr/>
          </p:nvSpPr>
          <p:spPr>
            <a:xfrm>
              <a:off x="7625690" y="5614597"/>
              <a:ext cx="2297573" cy="784830"/>
            </a:xfrm>
            <a:prstGeom prst="rect">
              <a:avLst/>
            </a:prstGeom>
            <a:noFill/>
          </p:spPr>
          <p:txBody>
            <a:bodyPr wrap="square" rtlCol="0">
              <a:spAutoFit/>
            </a:bodyPr>
            <a:lstStyle/>
            <a:p>
              <a:r>
                <a:rPr lang="ja-JP" altLang="en-US" sz="900" dirty="0">
                  <a:latin typeface="+mn-ea"/>
                  <a:ea typeface="+mn-ea"/>
                </a:rPr>
                <a:t>例</a:t>
              </a:r>
              <a:r>
                <a:rPr lang="en-US" altLang="ja-JP" sz="900" dirty="0">
                  <a:latin typeface="+mn-ea"/>
                  <a:ea typeface="+mn-ea"/>
                </a:rPr>
                <a:t>)</a:t>
              </a:r>
              <a:r>
                <a:rPr lang="ja-JP" altLang="en-US" sz="900" dirty="0">
                  <a:latin typeface="+mn-ea"/>
                  <a:ea typeface="+mn-ea"/>
                </a:rPr>
                <a:t>走行体から近いブロックは置き場</a:t>
              </a:r>
              <a:r>
                <a:rPr lang="en-US" altLang="ja-JP" sz="900" dirty="0">
                  <a:latin typeface="+mn-ea"/>
                  <a:ea typeface="+mn-ea"/>
                </a:rPr>
                <a:t>[1]</a:t>
              </a:r>
              <a:r>
                <a:rPr lang="ja-JP" altLang="en-US" sz="900" dirty="0">
                  <a:latin typeface="+mn-ea"/>
                  <a:ea typeface="+mn-ea"/>
                </a:rPr>
                <a:t>の赤ブロックだが、目的地の置き場</a:t>
              </a:r>
              <a:r>
                <a:rPr lang="en-US" altLang="ja-JP" sz="900" dirty="0">
                  <a:latin typeface="+mn-ea"/>
                  <a:ea typeface="+mn-ea"/>
                </a:rPr>
                <a:t>[0]</a:t>
              </a:r>
              <a:r>
                <a:rPr lang="ja-JP" altLang="en-US" sz="900" dirty="0">
                  <a:latin typeface="+mn-ea"/>
                  <a:ea typeface="+mn-ea"/>
                </a:rPr>
                <a:t>に緑ブロックが置かれているため、先に緑ブロックをブロック置き場</a:t>
              </a:r>
              <a:r>
                <a:rPr lang="en-US" altLang="ja-JP" sz="900" dirty="0">
                  <a:latin typeface="+mn-ea"/>
                  <a:ea typeface="+mn-ea"/>
                </a:rPr>
                <a:t>[5]</a:t>
              </a:r>
              <a:r>
                <a:rPr lang="ja-JP" altLang="en-US" sz="900" dirty="0">
                  <a:latin typeface="+mn-ea"/>
                  <a:ea typeface="+mn-ea"/>
                </a:rPr>
                <a:t>に移動させる。</a:t>
              </a:r>
            </a:p>
          </p:txBody>
        </p:sp>
        <p:sp>
          <p:nvSpPr>
            <p:cNvPr id="222" name="テキスト ボックス 221"/>
            <p:cNvSpPr txBox="1"/>
            <p:nvPr/>
          </p:nvSpPr>
          <p:spPr>
            <a:xfrm>
              <a:off x="7570585" y="6495805"/>
              <a:ext cx="2364279" cy="784830"/>
            </a:xfrm>
            <a:prstGeom prst="rect">
              <a:avLst/>
            </a:prstGeom>
            <a:noFill/>
          </p:spPr>
          <p:txBody>
            <a:bodyPr wrap="square" rtlCol="0">
              <a:spAutoFit/>
            </a:bodyPr>
            <a:lstStyle/>
            <a:p>
              <a:r>
                <a:rPr lang="ja-JP" altLang="en-US" sz="900" dirty="0">
                  <a:latin typeface="+mn-ea"/>
                  <a:ea typeface="+mn-ea"/>
                </a:rPr>
                <a:t>例</a:t>
              </a:r>
              <a:r>
                <a:rPr lang="en-US" altLang="ja-JP" sz="900" dirty="0">
                  <a:latin typeface="+mn-ea"/>
                  <a:ea typeface="+mn-ea"/>
                </a:rPr>
                <a:t>)</a:t>
              </a:r>
              <a:r>
                <a:rPr lang="ja-JP" altLang="en-US" sz="900" dirty="0">
                  <a:latin typeface="+mn-ea"/>
                  <a:ea typeface="+mn-ea"/>
                </a:rPr>
                <a:t>走行体から近いブロックは置き場</a:t>
              </a:r>
              <a:r>
                <a:rPr lang="en-US" altLang="ja-JP" sz="900" dirty="0">
                  <a:latin typeface="+mn-ea"/>
                  <a:ea typeface="+mn-ea"/>
                </a:rPr>
                <a:t>[9]</a:t>
              </a:r>
              <a:r>
                <a:rPr lang="ja-JP" altLang="en-US" sz="900" dirty="0">
                  <a:latin typeface="+mn-ea"/>
                  <a:ea typeface="+mn-ea"/>
                </a:rPr>
                <a:t>の青ブロックだが、置き場</a:t>
              </a:r>
              <a:r>
                <a:rPr lang="en-US" altLang="ja-JP" sz="900" dirty="0">
                  <a:latin typeface="+mn-ea"/>
                  <a:ea typeface="+mn-ea"/>
                </a:rPr>
                <a:t>[4]</a:t>
              </a:r>
              <a:r>
                <a:rPr lang="ja-JP" altLang="en-US" sz="900" dirty="0">
                  <a:latin typeface="+mn-ea"/>
                  <a:ea typeface="+mn-ea"/>
                </a:rPr>
                <a:t>に青ブロックを設置すると赤ブロックの目的地である置き場</a:t>
              </a:r>
              <a:r>
                <a:rPr lang="en-US" altLang="ja-JP" sz="900" dirty="0">
                  <a:latin typeface="+mn-ea"/>
                  <a:ea typeface="+mn-ea"/>
                </a:rPr>
                <a:t>[0]</a:t>
              </a:r>
              <a:r>
                <a:rPr lang="ja-JP" altLang="en-US" sz="900" dirty="0">
                  <a:latin typeface="+mn-ea"/>
                  <a:ea typeface="+mn-ea"/>
                </a:rPr>
                <a:t>へ移動できなくなるため、先に赤ブロックを置き場</a:t>
              </a:r>
              <a:r>
                <a:rPr lang="en-US" altLang="ja-JP" sz="900" dirty="0">
                  <a:latin typeface="+mn-ea"/>
                  <a:ea typeface="+mn-ea"/>
                </a:rPr>
                <a:t>[0]</a:t>
              </a:r>
              <a:r>
                <a:rPr lang="ja-JP" altLang="en-US" sz="900" dirty="0">
                  <a:latin typeface="+mn-ea"/>
                  <a:ea typeface="+mn-ea"/>
                </a:rPr>
                <a:t>に移動させる。</a:t>
              </a:r>
              <a:endParaRPr lang="en-US" altLang="ja-JP" sz="900" dirty="0">
                <a:latin typeface="+mn-ea"/>
                <a:ea typeface="+mn-ea"/>
              </a:endParaRPr>
            </a:p>
          </p:txBody>
        </p:sp>
        <p:pic>
          <p:nvPicPr>
            <p:cNvPr id="227" name="図 226">
              <a:extLst>
                <a:ext uri="{FF2B5EF4-FFF2-40B4-BE49-F238E27FC236}">
                  <a16:creationId xmlns="" xmlns:a16="http://schemas.microsoft.com/office/drawing/2014/main" id="{29FD53D8-D7FC-4412-9E09-5DC244AC6A1F}"/>
                </a:ext>
              </a:extLst>
            </p:cNvPr>
            <p:cNvPicPr>
              <a:picLocks noChangeAspect="1"/>
            </p:cNvPicPr>
            <p:nvPr/>
          </p:nvPicPr>
          <p:blipFill rotWithShape="1">
            <a:blip r:embed="rId2">
              <a:extLst>
                <a:ext uri="{28A0092B-C50C-407E-A947-70E740481C1C}">
                  <a14:useLocalDpi xmlns:a14="http://schemas.microsoft.com/office/drawing/2010/main" val="0"/>
                </a:ext>
              </a:extLst>
            </a:blip>
            <a:srcRect l="4602" r="6021" b="18260"/>
            <a:stretch/>
          </p:blipFill>
          <p:spPr>
            <a:xfrm>
              <a:off x="6739668" y="5613189"/>
              <a:ext cx="824045" cy="663709"/>
            </a:xfrm>
            <a:prstGeom prst="rect">
              <a:avLst/>
            </a:prstGeom>
          </p:spPr>
        </p:pic>
        <p:pic>
          <p:nvPicPr>
            <p:cNvPr id="223" name="図 222">
              <a:extLst>
                <a:ext uri="{FF2B5EF4-FFF2-40B4-BE49-F238E27FC236}">
                  <a16:creationId xmlns="" xmlns:a16="http://schemas.microsoft.com/office/drawing/2014/main" id="{AC7DAAF2-5684-4B8A-A0A8-E6EF4B0BFD5D}"/>
                </a:ext>
              </a:extLst>
            </p:cNvPr>
            <p:cNvPicPr>
              <a:picLocks noChangeAspect="1"/>
            </p:cNvPicPr>
            <p:nvPr/>
          </p:nvPicPr>
          <p:blipFill>
            <a:blip r:embed="rId3"/>
            <a:stretch>
              <a:fillRect/>
            </a:stretch>
          </p:blipFill>
          <p:spPr>
            <a:xfrm rot="16200000">
              <a:off x="7463989" y="6024478"/>
              <a:ext cx="167364" cy="324680"/>
            </a:xfrm>
            <a:prstGeom prst="rect">
              <a:avLst/>
            </a:prstGeom>
            <a:scene3d>
              <a:camera prst="orthographicFront">
                <a:rot lat="20399999" lon="0" rev="0"/>
              </a:camera>
              <a:lightRig rig="threePt" dir="t"/>
            </a:scene3d>
          </p:spPr>
        </p:pic>
        <p:grpSp>
          <p:nvGrpSpPr>
            <p:cNvPr id="230" name="グループ化 229">
              <a:extLst>
                <a:ext uri="{FF2B5EF4-FFF2-40B4-BE49-F238E27FC236}">
                  <a16:creationId xmlns="" xmlns:a16="http://schemas.microsoft.com/office/drawing/2014/main" id="{37A9442A-3FEE-4071-B225-0D62829855B7}"/>
                </a:ext>
              </a:extLst>
            </p:cNvPr>
            <p:cNvGrpSpPr/>
            <p:nvPr/>
          </p:nvGrpSpPr>
          <p:grpSpPr>
            <a:xfrm>
              <a:off x="6734333" y="6473993"/>
              <a:ext cx="881284" cy="807194"/>
              <a:chOff x="6740076" y="4983949"/>
              <a:chExt cx="881284" cy="807194"/>
            </a:xfrm>
          </p:grpSpPr>
          <p:pic>
            <p:nvPicPr>
              <p:cNvPr id="229" name="図 228">
                <a:extLst>
                  <a:ext uri="{FF2B5EF4-FFF2-40B4-BE49-F238E27FC236}">
                    <a16:creationId xmlns="" xmlns:a16="http://schemas.microsoft.com/office/drawing/2014/main" id="{52F74DAD-C458-45EB-A9EA-7F736991A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0076" y="4983949"/>
                <a:ext cx="881284" cy="807194"/>
              </a:xfrm>
              <a:prstGeom prst="rect">
                <a:avLst/>
              </a:prstGeom>
            </p:spPr>
          </p:pic>
          <p:pic>
            <p:nvPicPr>
              <p:cNvPr id="221" name="図 220">
                <a:extLst>
                  <a:ext uri="{FF2B5EF4-FFF2-40B4-BE49-F238E27FC236}">
                    <a16:creationId xmlns="" xmlns:a16="http://schemas.microsoft.com/office/drawing/2014/main" id="{AC7DAAF2-5684-4B8A-A0A8-E6EF4B0BFD5D}"/>
                  </a:ext>
                </a:extLst>
              </p:cNvPr>
              <p:cNvPicPr>
                <a:picLocks noChangeAspect="1"/>
              </p:cNvPicPr>
              <p:nvPr/>
            </p:nvPicPr>
            <p:blipFill>
              <a:blip r:embed="rId3"/>
              <a:stretch>
                <a:fillRect/>
              </a:stretch>
            </p:blipFill>
            <p:spPr>
              <a:xfrm rot="10800000">
                <a:off x="6811766" y="5435140"/>
                <a:ext cx="135009" cy="261912"/>
              </a:xfrm>
              <a:prstGeom prst="rect">
                <a:avLst/>
              </a:prstGeom>
            </p:spPr>
          </p:pic>
        </p:grpSp>
        <p:sp>
          <p:nvSpPr>
            <p:cNvPr id="198" name="テキスト ボックス 197">
              <a:extLst>
                <a:ext uri="{FF2B5EF4-FFF2-40B4-BE49-F238E27FC236}">
                  <a16:creationId xmlns="" xmlns:a16="http://schemas.microsoft.com/office/drawing/2014/main" id="{EC57023F-A72D-486B-87C6-1FC57BD97CC9}"/>
                </a:ext>
              </a:extLst>
            </p:cNvPr>
            <p:cNvSpPr txBox="1"/>
            <p:nvPr/>
          </p:nvSpPr>
          <p:spPr>
            <a:xfrm>
              <a:off x="6704035" y="7270156"/>
              <a:ext cx="2260555" cy="246221"/>
            </a:xfrm>
            <a:prstGeom prst="rect">
              <a:avLst/>
            </a:prstGeom>
            <a:noFill/>
          </p:spPr>
          <p:txBody>
            <a:bodyPr wrap="none" rtlCol="0">
              <a:spAutoFit/>
            </a:bodyPr>
            <a:lstStyle/>
            <a:p>
              <a:r>
                <a:rPr lang="en-US" altLang="ja-JP" sz="1000" dirty="0">
                  <a:effectLst>
                    <a:outerShdw blurRad="38100" dist="38100" dir="2700000" algn="tl">
                      <a:srgbClr val="000000">
                        <a:alpha val="43137"/>
                      </a:srgbClr>
                    </a:outerShdw>
                  </a:effectLst>
                  <a:latin typeface="+mn-ea"/>
                  <a:ea typeface="+mn-ea"/>
                </a:rPr>
                <a:t>iii)</a:t>
              </a:r>
              <a:r>
                <a:rPr lang="ja-JP" altLang="en-US" sz="1000" dirty="0">
                  <a:effectLst>
                    <a:outerShdw blurRad="38100" dist="38100" dir="2700000" algn="tl">
                      <a:srgbClr val="000000">
                        <a:alpha val="43137"/>
                      </a:srgbClr>
                    </a:outerShdw>
                  </a:effectLst>
                  <a:latin typeface="+mn-ea"/>
                  <a:ea typeface="+mn-ea"/>
                </a:rPr>
                <a:t>走行経路がふさがってしまう場合</a:t>
              </a:r>
            </a:p>
          </p:txBody>
        </p:sp>
        <p:sp>
          <p:nvSpPr>
            <p:cNvPr id="200" name="テキスト ボックス 199">
              <a:extLst>
                <a:ext uri="{FF2B5EF4-FFF2-40B4-BE49-F238E27FC236}">
                  <a16:creationId xmlns="" xmlns:a16="http://schemas.microsoft.com/office/drawing/2014/main" id="{0738AB66-7418-4BCF-AAE1-8CB91376EDF0}"/>
                </a:ext>
              </a:extLst>
            </p:cNvPr>
            <p:cNvSpPr txBox="1"/>
            <p:nvPr/>
          </p:nvSpPr>
          <p:spPr>
            <a:xfrm>
              <a:off x="7566539" y="7465163"/>
              <a:ext cx="2382733" cy="923330"/>
            </a:xfrm>
            <a:prstGeom prst="rect">
              <a:avLst/>
            </a:prstGeom>
            <a:noFill/>
          </p:spPr>
          <p:txBody>
            <a:bodyPr wrap="square" rtlCol="0">
              <a:spAutoFit/>
            </a:bodyPr>
            <a:lstStyle/>
            <a:p>
              <a:r>
                <a:rPr lang="ja-JP" altLang="en-US" sz="900" dirty="0">
                  <a:latin typeface="+mn-ea"/>
                  <a:ea typeface="+mn-ea"/>
                </a:rPr>
                <a:t>例</a:t>
              </a:r>
              <a:r>
                <a:rPr lang="en-US" altLang="ja-JP" sz="900" dirty="0">
                  <a:latin typeface="+mn-ea"/>
                  <a:ea typeface="+mn-ea"/>
                </a:rPr>
                <a:t>)</a:t>
              </a:r>
              <a:r>
                <a:rPr lang="ja-JP" altLang="en-US" sz="900" dirty="0">
                  <a:latin typeface="+mn-ea"/>
                  <a:ea typeface="+mn-ea"/>
                </a:rPr>
                <a:t>走行体から近いブロックは置き場</a:t>
              </a:r>
              <a:r>
                <a:rPr lang="en-US" altLang="ja-JP" sz="900" dirty="0">
                  <a:latin typeface="+mn-ea"/>
                  <a:ea typeface="+mn-ea"/>
                </a:rPr>
                <a:t>[10]</a:t>
              </a:r>
              <a:r>
                <a:rPr lang="ja-JP" altLang="en-US" sz="900" dirty="0">
                  <a:latin typeface="+mn-ea"/>
                  <a:ea typeface="+mn-ea"/>
                </a:rPr>
                <a:t>の黄ブロックだが、置き場</a:t>
              </a:r>
              <a:r>
                <a:rPr lang="en-US" altLang="ja-JP" sz="900" dirty="0">
                  <a:latin typeface="+mn-ea"/>
                  <a:ea typeface="+mn-ea"/>
                </a:rPr>
                <a:t>[9]</a:t>
              </a:r>
              <a:r>
                <a:rPr lang="ja-JP" altLang="en-US" sz="900" dirty="0">
                  <a:latin typeface="+mn-ea"/>
                  <a:ea typeface="+mn-ea"/>
                </a:rPr>
                <a:t>に黄ブロックを設置後、青ブロックを置き場</a:t>
              </a:r>
              <a:r>
                <a:rPr lang="en-US" altLang="ja-JP" sz="900" dirty="0">
                  <a:latin typeface="+mn-ea"/>
                  <a:ea typeface="+mn-ea"/>
                </a:rPr>
                <a:t>[4]</a:t>
              </a:r>
              <a:r>
                <a:rPr lang="ja-JP" altLang="en-US" sz="900" dirty="0">
                  <a:latin typeface="+mn-ea"/>
                  <a:ea typeface="+mn-ea"/>
                </a:rPr>
                <a:t>に設置すると走行体が移動できなくなる</a:t>
              </a:r>
              <a:r>
                <a:rPr lang="en-US" altLang="ja-JP" sz="900" dirty="0">
                  <a:latin typeface="+mn-ea"/>
                  <a:ea typeface="+mn-ea"/>
                </a:rPr>
                <a:t>(</a:t>
              </a:r>
              <a:r>
                <a:rPr lang="ja-JP" altLang="en-US" sz="900" dirty="0">
                  <a:latin typeface="+mn-ea"/>
                  <a:ea typeface="+mn-ea"/>
                </a:rPr>
                <a:t>駐車区間へ移動できなくなる</a:t>
              </a:r>
              <a:r>
                <a:rPr lang="en-US" altLang="ja-JP" sz="900" dirty="0">
                  <a:latin typeface="+mn-ea"/>
                  <a:ea typeface="+mn-ea"/>
                </a:rPr>
                <a:t>)</a:t>
              </a:r>
              <a:r>
                <a:rPr lang="ja-JP" altLang="en-US" sz="900" dirty="0">
                  <a:latin typeface="+mn-ea"/>
                  <a:ea typeface="+mn-ea"/>
                </a:rPr>
                <a:t>ため、先に青ブロックを置き場</a:t>
              </a:r>
              <a:r>
                <a:rPr lang="en-US" altLang="ja-JP" sz="900" dirty="0">
                  <a:latin typeface="+mn-ea"/>
                  <a:ea typeface="+mn-ea"/>
                </a:rPr>
                <a:t>[4]</a:t>
              </a:r>
              <a:r>
                <a:rPr lang="ja-JP" altLang="en-US" sz="900" dirty="0">
                  <a:latin typeface="+mn-ea"/>
                  <a:ea typeface="+mn-ea"/>
                </a:rPr>
                <a:t>に移動させる。</a:t>
              </a:r>
              <a:endParaRPr lang="en-US" altLang="ja-JP" sz="900" dirty="0">
                <a:latin typeface="+mn-ea"/>
                <a:ea typeface="+mn-ea"/>
              </a:endParaRPr>
            </a:p>
          </p:txBody>
        </p:sp>
        <p:pic>
          <p:nvPicPr>
            <p:cNvPr id="232" name="図 231">
              <a:extLst>
                <a:ext uri="{FF2B5EF4-FFF2-40B4-BE49-F238E27FC236}">
                  <a16:creationId xmlns="" xmlns:a16="http://schemas.microsoft.com/office/drawing/2014/main" id="{9EC1490B-88B6-49B4-87FC-42C3CA8664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7496" y="7491229"/>
              <a:ext cx="876622" cy="1019404"/>
            </a:xfrm>
            <a:prstGeom prst="rect">
              <a:avLst/>
            </a:prstGeom>
          </p:spPr>
        </p:pic>
        <p:pic>
          <p:nvPicPr>
            <p:cNvPr id="206" name="図 205">
              <a:extLst>
                <a:ext uri="{FF2B5EF4-FFF2-40B4-BE49-F238E27FC236}">
                  <a16:creationId xmlns="" xmlns:a16="http://schemas.microsoft.com/office/drawing/2014/main" id="{17765CC9-7ACA-487E-913B-20F7CBBF20E5}"/>
                </a:ext>
              </a:extLst>
            </p:cNvPr>
            <p:cNvPicPr>
              <a:picLocks noChangeAspect="1"/>
            </p:cNvPicPr>
            <p:nvPr/>
          </p:nvPicPr>
          <p:blipFill>
            <a:blip r:embed="rId3"/>
            <a:stretch>
              <a:fillRect/>
            </a:stretch>
          </p:blipFill>
          <p:spPr>
            <a:xfrm rot="10800000">
              <a:off x="7453649" y="7615301"/>
              <a:ext cx="135009" cy="261912"/>
            </a:xfrm>
            <a:prstGeom prst="rect">
              <a:avLst/>
            </a:prstGeom>
          </p:spPr>
        </p:pic>
      </p:grpSp>
      <p:grpSp>
        <p:nvGrpSpPr>
          <p:cNvPr id="237" name="グループ化 236">
            <a:extLst>
              <a:ext uri="{FF2B5EF4-FFF2-40B4-BE49-F238E27FC236}">
                <a16:creationId xmlns="" xmlns:a16="http://schemas.microsoft.com/office/drawing/2014/main" id="{F95F0306-9386-4732-B382-B1C8E548B347}"/>
              </a:ext>
            </a:extLst>
          </p:cNvPr>
          <p:cNvGrpSpPr/>
          <p:nvPr/>
        </p:nvGrpSpPr>
        <p:grpSpPr>
          <a:xfrm>
            <a:off x="9215866" y="2874748"/>
            <a:ext cx="641976" cy="561052"/>
            <a:chOff x="7808022" y="2837034"/>
            <a:chExt cx="697002" cy="609142"/>
          </a:xfrm>
        </p:grpSpPr>
        <p:pic>
          <p:nvPicPr>
            <p:cNvPr id="236" name="図 235">
              <a:extLst>
                <a:ext uri="{FF2B5EF4-FFF2-40B4-BE49-F238E27FC236}">
                  <a16:creationId xmlns="" xmlns:a16="http://schemas.microsoft.com/office/drawing/2014/main" id="{CEBD608A-4196-4622-84CA-74428D1428C9}"/>
                </a:ext>
              </a:extLst>
            </p:cNvPr>
            <p:cNvPicPr>
              <a:picLocks noChangeAspect="1"/>
            </p:cNvPicPr>
            <p:nvPr/>
          </p:nvPicPr>
          <p:blipFill rotWithShape="1">
            <a:blip r:embed="rId6"/>
            <a:srcRect t="26275" r="35680"/>
            <a:stretch/>
          </p:blipFill>
          <p:spPr>
            <a:xfrm>
              <a:off x="7873019" y="2837034"/>
              <a:ext cx="632005" cy="533401"/>
            </a:xfrm>
            <a:prstGeom prst="rect">
              <a:avLst/>
            </a:prstGeom>
          </p:spPr>
        </p:pic>
        <p:sp>
          <p:nvSpPr>
            <p:cNvPr id="211" name="円弧 210">
              <a:extLst>
                <a:ext uri="{FF2B5EF4-FFF2-40B4-BE49-F238E27FC236}">
                  <a16:creationId xmlns="" xmlns:a16="http://schemas.microsoft.com/office/drawing/2014/main" id="{CBC14DD8-AEC4-4DF9-BD9C-3D3EBB0D0A4E}"/>
                </a:ext>
              </a:extLst>
            </p:cNvPr>
            <p:cNvSpPr/>
            <p:nvPr/>
          </p:nvSpPr>
          <p:spPr>
            <a:xfrm>
              <a:off x="7808022" y="2872942"/>
              <a:ext cx="572521" cy="573234"/>
            </a:xfrm>
            <a:prstGeom prst="arc">
              <a:avLst>
                <a:gd name="adj1" fmla="val 16004775"/>
                <a:gd name="adj2" fmla="val 223779"/>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1100"/>
            </a:p>
          </p:txBody>
        </p:sp>
      </p:grpSp>
      <p:grpSp>
        <p:nvGrpSpPr>
          <p:cNvPr id="243" name="グループ化 242">
            <a:extLst>
              <a:ext uri="{FF2B5EF4-FFF2-40B4-BE49-F238E27FC236}">
                <a16:creationId xmlns="" xmlns:a16="http://schemas.microsoft.com/office/drawing/2014/main" id="{598B604C-9163-41C5-8B19-2C8820D2A451}"/>
              </a:ext>
            </a:extLst>
          </p:cNvPr>
          <p:cNvGrpSpPr/>
          <p:nvPr/>
        </p:nvGrpSpPr>
        <p:grpSpPr>
          <a:xfrm>
            <a:off x="6725008" y="3379102"/>
            <a:ext cx="665843" cy="533222"/>
            <a:chOff x="6729092" y="3107547"/>
            <a:chExt cx="665843" cy="533222"/>
          </a:xfrm>
        </p:grpSpPr>
        <p:pic>
          <p:nvPicPr>
            <p:cNvPr id="235" name="図 234">
              <a:extLst>
                <a:ext uri="{FF2B5EF4-FFF2-40B4-BE49-F238E27FC236}">
                  <a16:creationId xmlns="" xmlns:a16="http://schemas.microsoft.com/office/drawing/2014/main" id="{937AE977-AB1D-4D34-9C60-D29FE47FDDE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1959"/>
            <a:stretch/>
          </p:blipFill>
          <p:spPr>
            <a:xfrm>
              <a:off x="6729092" y="3107547"/>
              <a:ext cx="665843" cy="533222"/>
            </a:xfrm>
            <a:prstGeom prst="rect">
              <a:avLst/>
            </a:prstGeom>
          </p:spPr>
        </p:pic>
        <p:sp>
          <p:nvSpPr>
            <p:cNvPr id="240" name="矢印: 左 239">
              <a:extLst>
                <a:ext uri="{FF2B5EF4-FFF2-40B4-BE49-F238E27FC236}">
                  <a16:creationId xmlns="" xmlns:a16="http://schemas.microsoft.com/office/drawing/2014/main" id="{2B920DB0-58C9-4D2E-9E85-D0DBE59D780B}"/>
                </a:ext>
              </a:extLst>
            </p:cNvPr>
            <p:cNvSpPr/>
            <p:nvPr/>
          </p:nvSpPr>
          <p:spPr>
            <a:xfrm>
              <a:off x="6869906" y="3529363"/>
              <a:ext cx="265823" cy="76097"/>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矢印: 左 240">
              <a:extLst>
                <a:ext uri="{FF2B5EF4-FFF2-40B4-BE49-F238E27FC236}">
                  <a16:creationId xmlns="" xmlns:a16="http://schemas.microsoft.com/office/drawing/2014/main" id="{9B763A74-0E6C-4BA0-B9E9-9289C71F4E60}"/>
                </a:ext>
              </a:extLst>
            </p:cNvPr>
            <p:cNvSpPr/>
            <p:nvPr/>
          </p:nvSpPr>
          <p:spPr>
            <a:xfrm rot="5400000">
              <a:off x="6736638" y="3369863"/>
              <a:ext cx="265823" cy="76097"/>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0" name="テキスト ボックス 209">
            <a:extLst>
              <a:ext uri="{FF2B5EF4-FFF2-40B4-BE49-F238E27FC236}">
                <a16:creationId xmlns="" xmlns:a16="http://schemas.microsoft.com/office/drawing/2014/main" id="{8DF48AE2-1B3C-4E72-A593-CD7BFBD089AF}"/>
              </a:ext>
            </a:extLst>
          </p:cNvPr>
          <p:cNvSpPr txBox="1"/>
          <p:nvPr/>
        </p:nvSpPr>
        <p:spPr>
          <a:xfrm>
            <a:off x="6683289" y="1877172"/>
            <a:ext cx="2470805" cy="1615827"/>
          </a:xfrm>
          <a:prstGeom prst="rect">
            <a:avLst/>
          </a:prstGeom>
          <a:noFill/>
        </p:spPr>
        <p:txBody>
          <a:bodyPr wrap="square" rtlCol="0">
            <a:spAutoFit/>
          </a:bodyPr>
          <a:lstStyle/>
          <a:p>
            <a:pPr lvl="0"/>
            <a:r>
              <a:rPr lang="ja-JP" altLang="en-US" sz="900" b="1" dirty="0">
                <a:latin typeface="+mn-ea"/>
                <a:ea typeface="+mn-ea"/>
              </a:rPr>
              <a:t>線分の定義</a:t>
            </a:r>
            <a:endParaRPr lang="en-US" altLang="ja-JP" sz="900" b="1" dirty="0">
              <a:latin typeface="+mn-ea"/>
              <a:ea typeface="+mn-ea"/>
            </a:endParaRPr>
          </a:p>
          <a:p>
            <a:pPr lvl="0"/>
            <a:r>
              <a:rPr lang="ja-JP" altLang="en-US" sz="900" b="1" dirty="0">
                <a:latin typeface="+mn-ea"/>
                <a:ea typeface="+mn-ea"/>
              </a:rPr>
              <a:t>実線</a:t>
            </a:r>
            <a:r>
              <a:rPr lang="ja-JP" altLang="en-US" sz="900" dirty="0">
                <a:solidFill>
                  <a:prstClr val="black"/>
                </a:solidFill>
                <a:latin typeface="メイリオ" panose="020B0604030504040204" pitchFamily="50" charset="-128"/>
                <a:ea typeface="メイリオ" panose="020B0604030504040204" pitchFamily="50" charset="-128"/>
              </a:rPr>
              <a:t>：カラーブロック置き場間をつなぐ直線</a:t>
            </a:r>
            <a:endParaRPr lang="en-US" altLang="ja-JP" sz="900" b="1" dirty="0">
              <a:latin typeface="+mn-ea"/>
              <a:ea typeface="+mn-ea"/>
            </a:endParaRPr>
          </a:p>
          <a:p>
            <a:r>
              <a:rPr lang="ja-JP" altLang="en-US" sz="900" b="1" dirty="0">
                <a:latin typeface="+mn-ea"/>
                <a:ea typeface="+mn-ea"/>
              </a:rPr>
              <a:t>無線</a:t>
            </a:r>
            <a:r>
              <a:rPr lang="ja-JP" altLang="en-US" sz="900" dirty="0">
                <a:latin typeface="+mn-ea"/>
                <a:ea typeface="+mn-ea"/>
              </a:rPr>
              <a:t>：カラーブロック置き場とパワーブロック置き場をつなぐもので、</a:t>
            </a:r>
            <a:r>
              <a:rPr lang="en-US" altLang="ja-JP" sz="900" dirty="0">
                <a:latin typeface="+mn-ea"/>
                <a:ea typeface="+mn-ea"/>
              </a:rPr>
              <a:t>1/2</a:t>
            </a:r>
            <a:r>
              <a:rPr lang="ja-JP" altLang="en-US" sz="900" dirty="0">
                <a:latin typeface="+mn-ea"/>
                <a:ea typeface="+mn-ea"/>
              </a:rPr>
              <a:t>の長さの実線とパワーブロック置き場と直角となる仮想の線を組み合わせたもの。ライントレースなしで走行する距離を最小化する。</a:t>
            </a:r>
            <a:r>
              <a:rPr lang="en-US" altLang="ja-JP" sz="900" dirty="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実際の動作の詳細は</a:t>
            </a:r>
            <a:r>
              <a:rPr lang="en-US" altLang="ja-JP" sz="900" dirty="0">
                <a:latin typeface="メイリオ" panose="020B0604030504040204" pitchFamily="50" charset="-128"/>
                <a:ea typeface="メイリオ" panose="020B0604030504040204" pitchFamily="50" charset="-128"/>
              </a:rPr>
              <a:t>5-1-5</a:t>
            </a:r>
            <a:r>
              <a:rPr lang="ja-JP" altLang="en-US" sz="900" dirty="0">
                <a:latin typeface="メイリオ" panose="020B0604030504040204" pitchFamily="50" charset="-128"/>
                <a:ea typeface="メイリオ" panose="020B0604030504040204" pitchFamily="50" charset="-128"/>
              </a:rPr>
              <a:t>参照</a:t>
            </a:r>
            <a:endParaRPr lang="en-US" altLang="ja-JP" sz="900" dirty="0">
              <a:latin typeface="メイリオ" panose="020B0604030504040204" pitchFamily="50" charset="-128"/>
              <a:ea typeface="メイリオ" panose="020B0604030504040204" pitchFamily="50" charset="-128"/>
            </a:endParaRPr>
          </a:p>
          <a:p>
            <a:r>
              <a:rPr lang="ja-JP" altLang="en-US" sz="900" b="1" dirty="0">
                <a:solidFill>
                  <a:prstClr val="black"/>
                </a:solidFill>
                <a:latin typeface="メイリオ" panose="020B0604030504040204" pitchFamily="50" charset="-128"/>
                <a:ea typeface="メイリオ" panose="020B0604030504040204" pitchFamily="50" charset="-128"/>
              </a:rPr>
              <a:t>角度の定義</a:t>
            </a:r>
            <a:r>
              <a:rPr lang="ja-JP" altLang="en-US" sz="900" dirty="0">
                <a:solidFill>
                  <a:prstClr val="black"/>
                </a:solidFill>
                <a:latin typeface="メイリオ" panose="020B0604030504040204" pitchFamily="50" charset="-128"/>
                <a:ea typeface="メイリオ" panose="020B0604030504040204" pitchFamily="50" charset="-128"/>
              </a:rPr>
              <a:t>：移動元の線分と移動先の線分により生成され、移動前と移動後の走行体向きの移動量。</a:t>
            </a:r>
            <a:endParaRPr lang="en-US" altLang="ja-JP" sz="900" dirty="0">
              <a:latin typeface="メイリオ" panose="020B0604030504040204" pitchFamily="50" charset="-128"/>
              <a:ea typeface="メイリオ" panose="020B0604030504040204" pitchFamily="50" charset="-128"/>
            </a:endParaRPr>
          </a:p>
        </p:txBody>
      </p:sp>
      <p:sp>
        <p:nvSpPr>
          <p:cNvPr id="129" name="テキスト ボックス 128"/>
          <p:cNvSpPr txBox="1"/>
          <p:nvPr/>
        </p:nvSpPr>
        <p:spPr>
          <a:xfrm>
            <a:off x="6895265" y="3912081"/>
            <a:ext cx="2900521" cy="323165"/>
          </a:xfrm>
          <a:prstGeom prst="rect">
            <a:avLst/>
          </a:prstGeom>
          <a:noFill/>
          <a:ln w="19050">
            <a:solidFill>
              <a:schemeClr val="tx1"/>
            </a:solidFill>
            <a:prstDash val="sysDash"/>
          </a:ln>
        </p:spPr>
        <p:txBody>
          <a:bodyPr wrap="square" bIns="0" rtlCol="0">
            <a:spAutoFit/>
          </a:bodyPr>
          <a:lstStyle/>
          <a:p>
            <a:r>
              <a:rPr lang="ja-JP" altLang="en-US" sz="900" dirty="0">
                <a:latin typeface="+mn-ea"/>
                <a:ea typeface="+mn-ea"/>
              </a:rPr>
              <a:t>ブロック置き場</a:t>
            </a:r>
            <a:r>
              <a:rPr lang="en-US" altLang="ja-JP" sz="900" dirty="0">
                <a:latin typeface="+mn-ea"/>
                <a:ea typeface="+mn-ea"/>
              </a:rPr>
              <a:t>[5]</a:t>
            </a:r>
            <a:r>
              <a:rPr lang="ja-JP" altLang="en-US" sz="900" dirty="0">
                <a:latin typeface="+mn-ea"/>
                <a:ea typeface="+mn-ea"/>
              </a:rPr>
              <a:t>→線分</a:t>
            </a:r>
            <a:r>
              <a:rPr lang="en-US" altLang="ja-JP" sz="900" dirty="0">
                <a:latin typeface="+mn-ea"/>
                <a:ea typeface="+mn-ea"/>
              </a:rPr>
              <a:t>[4-5]</a:t>
            </a:r>
            <a:r>
              <a:rPr lang="ja-JP" altLang="en-US" sz="900" dirty="0">
                <a:latin typeface="+mn-ea"/>
                <a:ea typeface="+mn-ea"/>
              </a:rPr>
              <a:t>→ブロック置き場</a:t>
            </a:r>
            <a:r>
              <a:rPr lang="en-US" altLang="ja-JP" sz="900" dirty="0">
                <a:latin typeface="+mn-ea"/>
                <a:ea typeface="+mn-ea"/>
              </a:rPr>
              <a:t>[4]</a:t>
            </a:r>
          </a:p>
          <a:p>
            <a:r>
              <a:rPr lang="ja-JP" altLang="en-US" sz="900" dirty="0">
                <a:latin typeface="+mn-ea"/>
                <a:ea typeface="+mn-ea"/>
              </a:rPr>
              <a:t>→角度</a:t>
            </a:r>
            <a:r>
              <a:rPr lang="en-US" altLang="ja-JP" sz="900" dirty="0">
                <a:latin typeface="+mn-ea"/>
                <a:ea typeface="+mn-ea"/>
              </a:rPr>
              <a:t>[90°]</a:t>
            </a:r>
            <a:r>
              <a:rPr lang="ja-JP" altLang="en-US" sz="900" dirty="0">
                <a:latin typeface="+mn-ea"/>
                <a:ea typeface="+mn-ea"/>
              </a:rPr>
              <a:t>→線分</a:t>
            </a:r>
            <a:r>
              <a:rPr lang="en-US" altLang="ja-JP" sz="900" dirty="0">
                <a:latin typeface="+mn-ea"/>
                <a:ea typeface="+mn-ea"/>
              </a:rPr>
              <a:t>[4-0]</a:t>
            </a:r>
            <a:r>
              <a:rPr lang="ja-JP" altLang="en-US" sz="900" dirty="0">
                <a:latin typeface="+mn-ea"/>
                <a:ea typeface="+mn-ea"/>
              </a:rPr>
              <a:t>→ブロック置き場</a:t>
            </a:r>
            <a:r>
              <a:rPr lang="en-US" altLang="ja-JP" sz="900" dirty="0">
                <a:latin typeface="+mn-ea"/>
                <a:ea typeface="+mn-ea"/>
              </a:rPr>
              <a:t>[0]</a:t>
            </a:r>
            <a:endParaRPr kumimoji="1" lang="ja-JP" altLang="en-US" sz="900" dirty="0">
              <a:latin typeface="+mn-ea"/>
              <a:ea typeface="+mn-ea"/>
            </a:endParaRPr>
          </a:p>
        </p:txBody>
      </p:sp>
      <p:pic>
        <p:nvPicPr>
          <p:cNvPr id="10" name="図 9">
            <a:extLst>
              <a:ext uri="{FF2B5EF4-FFF2-40B4-BE49-F238E27FC236}">
                <a16:creationId xmlns="" xmlns:a16="http://schemas.microsoft.com/office/drawing/2014/main" id="{A6153B08-4391-4B7E-8CC3-03AA666AF958}"/>
              </a:ext>
            </a:extLst>
          </p:cNvPr>
          <p:cNvPicPr>
            <a:picLocks noChangeAspect="1"/>
          </p:cNvPicPr>
          <p:nvPr/>
        </p:nvPicPr>
        <p:blipFill>
          <a:blip r:embed="rId8"/>
          <a:stretch>
            <a:fillRect/>
          </a:stretch>
        </p:blipFill>
        <p:spPr>
          <a:xfrm>
            <a:off x="2031393" y="1592259"/>
            <a:ext cx="937978" cy="832077"/>
          </a:xfrm>
          <a:prstGeom prst="rect">
            <a:avLst/>
          </a:prstGeom>
        </p:spPr>
      </p:pic>
      <p:sp>
        <p:nvSpPr>
          <p:cNvPr id="197" name="角丸四角形 196"/>
          <p:cNvSpPr/>
          <p:nvPr/>
        </p:nvSpPr>
        <p:spPr>
          <a:xfrm>
            <a:off x="2015459" y="1389478"/>
            <a:ext cx="1353061" cy="1988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開始時の配置</a:t>
            </a:r>
            <a:endParaRPr kumimoji="1" lang="ja-JP" altLang="en-US" sz="1050" dirty="0"/>
          </a:p>
        </p:txBody>
      </p:sp>
      <p:sp>
        <p:nvSpPr>
          <p:cNvPr id="153" name="正方形/長方形 152">
            <a:extLst>
              <a:ext uri="{FF2B5EF4-FFF2-40B4-BE49-F238E27FC236}">
                <a16:creationId xmlns="" xmlns:a16="http://schemas.microsoft.com/office/drawing/2014/main" id="{B55BC696-69E3-474D-9BF5-3F580B88D983}"/>
              </a:ext>
            </a:extLst>
          </p:cNvPr>
          <p:cNvSpPr/>
          <p:nvPr/>
        </p:nvSpPr>
        <p:spPr>
          <a:xfrm>
            <a:off x="2294299" y="1637267"/>
            <a:ext cx="421360" cy="601007"/>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 xmlns:a16="http://schemas.microsoft.com/office/drawing/2014/main" id="{0E43FF1A-12F1-4085-93B0-3419DB876833}"/>
              </a:ext>
            </a:extLst>
          </p:cNvPr>
          <p:cNvPicPr>
            <a:picLocks noChangeAspect="1"/>
          </p:cNvPicPr>
          <p:nvPr/>
        </p:nvPicPr>
        <p:blipFill>
          <a:blip r:embed="rId9"/>
          <a:stretch>
            <a:fillRect/>
          </a:stretch>
        </p:blipFill>
        <p:spPr>
          <a:xfrm>
            <a:off x="702271" y="1645511"/>
            <a:ext cx="937978" cy="832077"/>
          </a:xfrm>
          <a:prstGeom prst="rect">
            <a:avLst/>
          </a:prstGeom>
        </p:spPr>
      </p:pic>
      <p:sp>
        <p:nvSpPr>
          <p:cNvPr id="154" name="正方形/長方形 153">
            <a:extLst>
              <a:ext uri="{FF2B5EF4-FFF2-40B4-BE49-F238E27FC236}">
                <a16:creationId xmlns="" xmlns:a16="http://schemas.microsoft.com/office/drawing/2014/main" id="{3BE36676-1A3B-4298-AA79-9025DD9A385A}"/>
              </a:ext>
            </a:extLst>
          </p:cNvPr>
          <p:cNvSpPr/>
          <p:nvPr/>
        </p:nvSpPr>
        <p:spPr>
          <a:xfrm>
            <a:off x="967996" y="1712987"/>
            <a:ext cx="406527" cy="601007"/>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 xmlns:a16="http://schemas.microsoft.com/office/drawing/2014/main" id="{8B538E78-8123-44E3-B852-CE2D61396262}"/>
              </a:ext>
            </a:extLst>
          </p:cNvPr>
          <p:cNvPicPr>
            <a:picLocks noChangeAspect="1"/>
          </p:cNvPicPr>
          <p:nvPr/>
        </p:nvPicPr>
        <p:blipFill>
          <a:blip r:embed="rId10"/>
          <a:stretch>
            <a:fillRect/>
          </a:stretch>
        </p:blipFill>
        <p:spPr>
          <a:xfrm>
            <a:off x="9154094" y="2189698"/>
            <a:ext cx="699194" cy="618756"/>
          </a:xfrm>
          <a:prstGeom prst="rect">
            <a:avLst/>
          </a:prstGeom>
        </p:spPr>
      </p:pic>
      <p:pic>
        <p:nvPicPr>
          <p:cNvPr id="20" name="図 19">
            <a:extLst>
              <a:ext uri="{FF2B5EF4-FFF2-40B4-BE49-F238E27FC236}">
                <a16:creationId xmlns="" xmlns:a16="http://schemas.microsoft.com/office/drawing/2014/main" id="{38FA7934-D663-4614-BD9F-7199585D79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5186" y="657548"/>
            <a:ext cx="2922078" cy="1834445"/>
          </a:xfrm>
          <a:prstGeom prst="rect">
            <a:avLst/>
          </a:prstGeom>
        </p:spPr>
      </p:pic>
      <p:pic>
        <p:nvPicPr>
          <p:cNvPr id="9" name="図 8">
            <a:extLst>
              <a:ext uri="{FF2B5EF4-FFF2-40B4-BE49-F238E27FC236}">
                <a16:creationId xmlns="" xmlns:a16="http://schemas.microsoft.com/office/drawing/2014/main" id="{210CCE06-6DA3-4F1A-BF0A-DFCACC5A9DF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332" y="2468465"/>
            <a:ext cx="3067271" cy="2570120"/>
          </a:xfrm>
          <a:prstGeom prst="rect">
            <a:avLst/>
          </a:prstGeom>
        </p:spPr>
      </p:pic>
      <p:grpSp>
        <p:nvGrpSpPr>
          <p:cNvPr id="225" name="グループ化 224">
            <a:extLst>
              <a:ext uri="{FF2B5EF4-FFF2-40B4-BE49-F238E27FC236}">
                <a16:creationId xmlns="" xmlns:a16="http://schemas.microsoft.com/office/drawing/2014/main" id="{69ED3F54-F110-4E58-8516-84A0739EFF21}"/>
              </a:ext>
            </a:extLst>
          </p:cNvPr>
          <p:cNvGrpSpPr/>
          <p:nvPr/>
        </p:nvGrpSpPr>
        <p:grpSpPr>
          <a:xfrm>
            <a:off x="67176" y="2424336"/>
            <a:ext cx="2411339" cy="2614789"/>
            <a:chOff x="69931" y="2487488"/>
            <a:chExt cx="2411339" cy="2614789"/>
          </a:xfrm>
        </p:grpSpPr>
        <p:sp>
          <p:nvSpPr>
            <p:cNvPr id="38" name="正方形/長方形 37">
              <a:extLst>
                <a:ext uri="{FF2B5EF4-FFF2-40B4-BE49-F238E27FC236}">
                  <a16:creationId xmlns="" xmlns:a16="http://schemas.microsoft.com/office/drawing/2014/main" id="{FE219978-C96A-46DA-8F3E-EF0E9D9FC33D}"/>
                </a:ext>
              </a:extLst>
            </p:cNvPr>
            <p:cNvSpPr/>
            <p:nvPr/>
          </p:nvSpPr>
          <p:spPr>
            <a:xfrm>
              <a:off x="441325" y="4016375"/>
              <a:ext cx="1104900" cy="476393"/>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 xmlns:a16="http://schemas.microsoft.com/office/drawing/2014/main" id="{E7ECB4B2-398E-4C77-AC29-B17F83087BA3}"/>
                </a:ext>
              </a:extLst>
            </p:cNvPr>
            <p:cNvSpPr/>
            <p:nvPr/>
          </p:nvSpPr>
          <p:spPr>
            <a:xfrm>
              <a:off x="241300" y="4638675"/>
              <a:ext cx="1025526" cy="463602"/>
            </a:xfrm>
            <a:prstGeom prst="rect">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 xmlns:a16="http://schemas.microsoft.com/office/drawing/2014/main" id="{C51B501B-A363-412A-821F-A42394FBBDF7}"/>
                </a:ext>
              </a:extLst>
            </p:cNvPr>
            <p:cNvSpPr/>
            <p:nvPr/>
          </p:nvSpPr>
          <p:spPr>
            <a:xfrm rot="7445449">
              <a:off x="458660" y="4505852"/>
              <a:ext cx="172972" cy="1182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 xmlns:a16="http://schemas.microsoft.com/office/drawing/2014/main" id="{A4B0FC71-6F10-4D87-A95C-41A74ECD7799}"/>
                </a:ext>
              </a:extLst>
            </p:cNvPr>
            <p:cNvGrpSpPr/>
            <p:nvPr/>
          </p:nvGrpSpPr>
          <p:grpSpPr>
            <a:xfrm>
              <a:off x="69931" y="2487488"/>
              <a:ext cx="2411339" cy="1538545"/>
              <a:chOff x="-63074" y="2479027"/>
              <a:chExt cx="2411339" cy="1538545"/>
            </a:xfrm>
          </p:grpSpPr>
          <p:sp>
            <p:nvSpPr>
              <p:cNvPr id="31" name="楕円 30">
                <a:extLst>
                  <a:ext uri="{FF2B5EF4-FFF2-40B4-BE49-F238E27FC236}">
                    <a16:creationId xmlns="" xmlns:a16="http://schemas.microsoft.com/office/drawing/2014/main" id="{BE1533D0-81E9-46BB-9E29-BA0BC817E0F1}"/>
                  </a:ext>
                </a:extLst>
              </p:cNvPr>
              <p:cNvSpPr/>
              <p:nvPr/>
            </p:nvSpPr>
            <p:spPr>
              <a:xfrm>
                <a:off x="-63074" y="2479027"/>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0</a:t>
                </a:r>
              </a:p>
            </p:txBody>
          </p:sp>
          <p:sp>
            <p:nvSpPr>
              <p:cNvPr id="138" name="楕円 137">
                <a:extLst>
                  <a:ext uri="{FF2B5EF4-FFF2-40B4-BE49-F238E27FC236}">
                    <a16:creationId xmlns="" xmlns:a16="http://schemas.microsoft.com/office/drawing/2014/main" id="{ADED1E5D-4794-41D3-A839-5D797142CFB5}"/>
                  </a:ext>
                </a:extLst>
              </p:cNvPr>
              <p:cNvSpPr/>
              <p:nvPr/>
            </p:nvSpPr>
            <p:spPr>
              <a:xfrm>
                <a:off x="2240265" y="2484083"/>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1</a:t>
                </a:r>
              </a:p>
            </p:txBody>
          </p:sp>
          <p:sp>
            <p:nvSpPr>
              <p:cNvPr id="147" name="楕円 146">
                <a:extLst>
                  <a:ext uri="{FF2B5EF4-FFF2-40B4-BE49-F238E27FC236}">
                    <a16:creationId xmlns="" xmlns:a16="http://schemas.microsoft.com/office/drawing/2014/main" id="{62A647EF-3229-4F50-97BF-7EF62018175E}"/>
                  </a:ext>
                </a:extLst>
              </p:cNvPr>
              <p:cNvSpPr/>
              <p:nvPr/>
            </p:nvSpPr>
            <p:spPr>
              <a:xfrm>
                <a:off x="-53192" y="2986830"/>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lang="en-US" altLang="ja-JP" sz="700" dirty="0">
                    <a:solidFill>
                      <a:schemeClr val="tx1"/>
                    </a:solidFill>
                  </a:rPr>
                  <a:t>2</a:t>
                </a:r>
                <a:endParaRPr kumimoji="1" lang="en-US" altLang="ja-JP" sz="700" dirty="0">
                  <a:solidFill>
                    <a:schemeClr val="tx1"/>
                  </a:solidFill>
                </a:endParaRPr>
              </a:p>
            </p:txBody>
          </p:sp>
          <p:sp>
            <p:nvSpPr>
              <p:cNvPr id="148" name="楕円 147">
                <a:extLst>
                  <a:ext uri="{FF2B5EF4-FFF2-40B4-BE49-F238E27FC236}">
                    <a16:creationId xmlns="" xmlns:a16="http://schemas.microsoft.com/office/drawing/2014/main" id="{BD3A685A-176A-4D7C-8CC3-B401CEB2F63C}"/>
                  </a:ext>
                </a:extLst>
              </p:cNvPr>
              <p:cNvSpPr/>
              <p:nvPr/>
            </p:nvSpPr>
            <p:spPr>
              <a:xfrm>
                <a:off x="1772757" y="2983630"/>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3</a:t>
                </a:r>
              </a:p>
            </p:txBody>
          </p:sp>
          <p:sp>
            <p:nvSpPr>
              <p:cNvPr id="149" name="楕円 148">
                <a:extLst>
                  <a:ext uri="{FF2B5EF4-FFF2-40B4-BE49-F238E27FC236}">
                    <a16:creationId xmlns="" xmlns:a16="http://schemas.microsoft.com/office/drawing/2014/main" id="{F42174E4-150E-411D-9082-E91431CA42F0}"/>
                  </a:ext>
                </a:extLst>
              </p:cNvPr>
              <p:cNvSpPr/>
              <p:nvPr/>
            </p:nvSpPr>
            <p:spPr>
              <a:xfrm>
                <a:off x="990773" y="2499596"/>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4</a:t>
                </a:r>
              </a:p>
            </p:txBody>
          </p:sp>
          <p:sp>
            <p:nvSpPr>
              <p:cNvPr id="150" name="楕円 149">
                <a:extLst>
                  <a:ext uri="{FF2B5EF4-FFF2-40B4-BE49-F238E27FC236}">
                    <a16:creationId xmlns="" xmlns:a16="http://schemas.microsoft.com/office/drawing/2014/main" id="{BA0D9C7F-AFB9-430F-B043-E91D12A2EA36}"/>
                  </a:ext>
                </a:extLst>
              </p:cNvPr>
              <p:cNvSpPr/>
              <p:nvPr/>
            </p:nvSpPr>
            <p:spPr>
              <a:xfrm>
                <a:off x="1188953" y="2505706"/>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5</a:t>
                </a:r>
              </a:p>
            </p:txBody>
          </p:sp>
          <p:sp>
            <p:nvSpPr>
              <p:cNvPr id="151" name="楕円 150">
                <a:extLst>
                  <a:ext uri="{FF2B5EF4-FFF2-40B4-BE49-F238E27FC236}">
                    <a16:creationId xmlns="" xmlns:a16="http://schemas.microsoft.com/office/drawing/2014/main" id="{64195AAF-4EB3-4AC0-804D-79E032240695}"/>
                  </a:ext>
                </a:extLst>
              </p:cNvPr>
              <p:cNvSpPr/>
              <p:nvPr/>
            </p:nvSpPr>
            <p:spPr>
              <a:xfrm>
                <a:off x="426809" y="3790061"/>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6</a:t>
                </a:r>
              </a:p>
            </p:txBody>
          </p:sp>
          <p:sp>
            <p:nvSpPr>
              <p:cNvPr id="186" name="楕円 185">
                <a:extLst>
                  <a:ext uri="{FF2B5EF4-FFF2-40B4-BE49-F238E27FC236}">
                    <a16:creationId xmlns="" xmlns:a16="http://schemas.microsoft.com/office/drawing/2014/main" id="{A9B05422-E810-4221-B772-B8314CFD5AEF}"/>
                  </a:ext>
                </a:extLst>
              </p:cNvPr>
              <p:cNvSpPr/>
              <p:nvPr/>
            </p:nvSpPr>
            <p:spPr>
              <a:xfrm>
                <a:off x="467326" y="3884489"/>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7</a:t>
                </a:r>
              </a:p>
            </p:txBody>
          </p:sp>
          <p:sp>
            <p:nvSpPr>
              <p:cNvPr id="190" name="楕円 189">
                <a:extLst>
                  <a:ext uri="{FF2B5EF4-FFF2-40B4-BE49-F238E27FC236}">
                    <a16:creationId xmlns="" xmlns:a16="http://schemas.microsoft.com/office/drawing/2014/main" id="{BA19AEF8-7635-4918-AB6F-779FB74974DE}"/>
                  </a:ext>
                </a:extLst>
              </p:cNvPr>
              <p:cNvSpPr/>
              <p:nvPr/>
            </p:nvSpPr>
            <p:spPr>
              <a:xfrm>
                <a:off x="1685271" y="3830489"/>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8</a:t>
                </a:r>
              </a:p>
            </p:txBody>
          </p:sp>
          <p:sp>
            <p:nvSpPr>
              <p:cNvPr id="191" name="楕円 190">
                <a:extLst>
                  <a:ext uri="{FF2B5EF4-FFF2-40B4-BE49-F238E27FC236}">
                    <a16:creationId xmlns="" xmlns:a16="http://schemas.microsoft.com/office/drawing/2014/main" id="{DC271CF3-91A4-4DAC-BF42-E7DAE46C945B}"/>
                  </a:ext>
                </a:extLst>
              </p:cNvPr>
              <p:cNvSpPr/>
              <p:nvPr/>
            </p:nvSpPr>
            <p:spPr>
              <a:xfrm>
                <a:off x="1772559" y="3909572"/>
                <a:ext cx="108000" cy="108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90000" bIns="36000" rtlCol="0" anchor="ctr" anchorCtr="1"/>
              <a:lstStyle/>
              <a:p>
                <a:pPr algn="ctr"/>
                <a:r>
                  <a:rPr kumimoji="1" lang="en-US" altLang="ja-JP" sz="700" dirty="0">
                    <a:solidFill>
                      <a:schemeClr val="tx1"/>
                    </a:solidFill>
                  </a:rPr>
                  <a:t>9</a:t>
                </a:r>
              </a:p>
            </p:txBody>
          </p:sp>
        </p:grpSp>
      </p:grpSp>
      <p:sp>
        <p:nvSpPr>
          <p:cNvPr id="54" name="テキスト ボックス 53">
            <a:extLst>
              <a:ext uri="{FF2B5EF4-FFF2-40B4-BE49-F238E27FC236}">
                <a16:creationId xmlns="" xmlns:a16="http://schemas.microsoft.com/office/drawing/2014/main" id="{F7DF184F-11EA-4454-8180-8649378D1330}"/>
              </a:ext>
            </a:extLst>
          </p:cNvPr>
          <p:cNvSpPr txBox="1"/>
          <p:nvPr/>
        </p:nvSpPr>
        <p:spPr>
          <a:xfrm>
            <a:off x="3990320" y="4995681"/>
            <a:ext cx="2216470" cy="230832"/>
          </a:xfrm>
          <a:prstGeom prst="rect">
            <a:avLst/>
          </a:prstGeom>
          <a:noFill/>
        </p:spPr>
        <p:txBody>
          <a:bodyPr wrap="square" rtlCol="0">
            <a:spAutoFit/>
          </a:bodyPr>
          <a:lstStyle/>
          <a:p>
            <a:r>
              <a:rPr lang="ja-JP" altLang="en-US" sz="900" u="sng" dirty="0">
                <a:latin typeface="+mn-ea"/>
                <a:ea typeface="+mn-ea"/>
              </a:rPr>
              <a:t>図 </a:t>
            </a:r>
            <a:r>
              <a:rPr lang="en-US" altLang="ja-JP" sz="900" u="sng" dirty="0">
                <a:latin typeface="+mn-ea"/>
                <a:ea typeface="+mn-ea"/>
              </a:rPr>
              <a:t>2-1-3.</a:t>
            </a:r>
            <a:r>
              <a:rPr lang="ja-JP" altLang="en-US" sz="900" u="sng" dirty="0">
                <a:latin typeface="+mn-ea"/>
                <a:ea typeface="+mn-ea"/>
              </a:rPr>
              <a:t>ブロック並べ区間の要素分析</a:t>
            </a:r>
            <a:endParaRPr kumimoji="1" lang="ja-JP" altLang="en-US" sz="900" u="sng" dirty="0">
              <a:latin typeface="+mn-ea"/>
              <a:ea typeface="+mn-ea"/>
            </a:endParaRPr>
          </a:p>
        </p:txBody>
      </p:sp>
      <p:sp>
        <p:nvSpPr>
          <p:cNvPr id="113" name="テキスト ボックス 112">
            <a:extLst>
              <a:ext uri="{FF2B5EF4-FFF2-40B4-BE49-F238E27FC236}">
                <a16:creationId xmlns="" xmlns:a16="http://schemas.microsoft.com/office/drawing/2014/main" id="{97361C65-98F5-446C-81DA-69D527AB0C8E}"/>
              </a:ext>
            </a:extLst>
          </p:cNvPr>
          <p:cNvSpPr txBox="1"/>
          <p:nvPr/>
        </p:nvSpPr>
        <p:spPr>
          <a:xfrm>
            <a:off x="3772342" y="2436082"/>
            <a:ext cx="2523529" cy="230832"/>
          </a:xfrm>
          <a:prstGeom prst="rect">
            <a:avLst/>
          </a:prstGeom>
          <a:noFill/>
        </p:spPr>
        <p:txBody>
          <a:bodyPr wrap="square" rtlCol="0">
            <a:spAutoFit/>
          </a:bodyPr>
          <a:lstStyle/>
          <a:p>
            <a:r>
              <a:rPr lang="ja-JP" altLang="en-US" sz="900" u="sng" dirty="0">
                <a:latin typeface="+mn-ea"/>
                <a:ea typeface="+mn-ea"/>
              </a:rPr>
              <a:t>図 </a:t>
            </a:r>
            <a:r>
              <a:rPr lang="en-US" altLang="ja-JP" sz="900" u="sng" dirty="0">
                <a:latin typeface="+mn-ea"/>
                <a:ea typeface="+mn-ea"/>
              </a:rPr>
              <a:t>2-1-1.</a:t>
            </a:r>
            <a:r>
              <a:rPr lang="ja-JP" altLang="en-US" sz="900" u="sng" dirty="0">
                <a:latin typeface="+mn-ea"/>
                <a:ea typeface="+mn-ea"/>
              </a:rPr>
              <a:t>ある初期位置のオブジェクトの関係</a:t>
            </a:r>
            <a:endParaRPr kumimoji="1" lang="ja-JP" altLang="en-US" sz="900" u="sng" dirty="0">
              <a:latin typeface="+mn-ea"/>
              <a:ea typeface="+mn-ea"/>
            </a:endParaRPr>
          </a:p>
        </p:txBody>
      </p:sp>
      <p:sp>
        <p:nvSpPr>
          <p:cNvPr id="114" name="テキスト ボックス 113">
            <a:extLst>
              <a:ext uri="{FF2B5EF4-FFF2-40B4-BE49-F238E27FC236}">
                <a16:creationId xmlns="" xmlns:a16="http://schemas.microsoft.com/office/drawing/2014/main" id="{5C6FC95D-24FC-4953-934E-3D5087AC982F}"/>
              </a:ext>
            </a:extLst>
          </p:cNvPr>
          <p:cNvSpPr txBox="1"/>
          <p:nvPr/>
        </p:nvSpPr>
        <p:spPr>
          <a:xfrm>
            <a:off x="424136" y="5016624"/>
            <a:ext cx="2523529" cy="230832"/>
          </a:xfrm>
          <a:prstGeom prst="rect">
            <a:avLst/>
          </a:prstGeom>
          <a:noFill/>
        </p:spPr>
        <p:txBody>
          <a:bodyPr wrap="square" rtlCol="0">
            <a:spAutoFit/>
          </a:bodyPr>
          <a:lstStyle/>
          <a:p>
            <a:r>
              <a:rPr lang="ja-JP" altLang="en-US" sz="900" u="sng" dirty="0">
                <a:latin typeface="+mn-ea"/>
                <a:ea typeface="+mn-ea"/>
              </a:rPr>
              <a:t>図 </a:t>
            </a:r>
            <a:r>
              <a:rPr lang="en-US" altLang="ja-JP" sz="900" u="sng" dirty="0">
                <a:latin typeface="+mn-ea"/>
                <a:ea typeface="+mn-ea"/>
              </a:rPr>
              <a:t>2-1-2.</a:t>
            </a:r>
            <a:r>
              <a:rPr lang="ja-JP" altLang="en-US" sz="900" u="sng" dirty="0">
                <a:latin typeface="+mn-ea"/>
                <a:ea typeface="+mn-ea"/>
              </a:rPr>
              <a:t>完全攻略時のオブジェクトの関係</a:t>
            </a:r>
            <a:endParaRPr kumimoji="1" lang="ja-JP" altLang="en-US" sz="900" u="sng" dirty="0">
              <a:latin typeface="+mn-ea"/>
              <a:ea typeface="+mn-ea"/>
            </a:endParaRPr>
          </a:p>
        </p:txBody>
      </p:sp>
      <p:pic>
        <p:nvPicPr>
          <p:cNvPr id="15" name="図 14">
            <a:extLst>
              <a:ext uri="{FF2B5EF4-FFF2-40B4-BE49-F238E27FC236}">
                <a16:creationId xmlns="" xmlns:a16="http://schemas.microsoft.com/office/drawing/2014/main" id="{B09D323C-56CA-4AAA-8AB8-C811907F4C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84994" y="2865595"/>
            <a:ext cx="3383115" cy="2151029"/>
          </a:xfrm>
          <a:prstGeom prst="rect">
            <a:avLst/>
          </a:prstGeom>
        </p:spPr>
      </p:pic>
      <p:sp>
        <p:nvSpPr>
          <p:cNvPr id="24" name="下矢印 23"/>
          <p:cNvSpPr/>
          <p:nvPr/>
        </p:nvSpPr>
        <p:spPr>
          <a:xfrm>
            <a:off x="3040257" y="2618073"/>
            <a:ext cx="2623826" cy="369325"/>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800" dirty="0"/>
              <a:t>ブロック並べ区間を構成する要素を抽出</a:t>
            </a:r>
          </a:p>
        </p:txBody>
      </p:sp>
      <p:sp>
        <p:nvSpPr>
          <p:cNvPr id="121" name="下矢印 120"/>
          <p:cNvSpPr/>
          <p:nvPr/>
        </p:nvSpPr>
        <p:spPr>
          <a:xfrm rot="16200000">
            <a:off x="1835870" y="3653115"/>
            <a:ext cx="2398048" cy="398306"/>
          </a:xfrm>
          <a:prstGeom prst="downArrow">
            <a:avLst>
              <a:gd name="adj1" fmla="val 50000"/>
              <a:gd name="adj2" fmla="val 52588"/>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800" dirty="0"/>
              <a:t>ゲーム攻略に関する要素を抽出</a:t>
            </a:r>
          </a:p>
        </p:txBody>
      </p:sp>
    </p:spTree>
    <p:extLst>
      <p:ext uri="{BB962C8B-B14F-4D97-AF65-F5344CB8AC3E}">
        <p14:creationId xmlns:p14="http://schemas.microsoft.com/office/powerpoint/2010/main" val="318269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フリーフォーム 69"/>
          <p:cNvSpPr/>
          <p:nvPr/>
        </p:nvSpPr>
        <p:spPr>
          <a:xfrm>
            <a:off x="5391350" y="630320"/>
            <a:ext cx="7405422" cy="8973806"/>
          </a:xfrm>
          <a:custGeom>
            <a:avLst/>
            <a:gdLst>
              <a:gd name="connsiteX0" fmla="*/ 0 w 7405422"/>
              <a:gd name="connsiteY0" fmla="*/ 0 h 8973806"/>
              <a:gd name="connsiteX1" fmla="*/ 7405421 w 7405422"/>
              <a:gd name="connsiteY1" fmla="*/ 0 h 8973806"/>
              <a:gd name="connsiteX2" fmla="*/ 7405421 w 7405422"/>
              <a:gd name="connsiteY2" fmla="*/ 2654191 h 8973806"/>
              <a:gd name="connsiteX3" fmla="*/ 7405422 w 7405422"/>
              <a:gd name="connsiteY3" fmla="*/ 2654191 h 8973806"/>
              <a:gd name="connsiteX4" fmla="*/ 7405422 w 7405422"/>
              <a:gd name="connsiteY4" fmla="*/ 8973806 h 8973806"/>
              <a:gd name="connsiteX5" fmla="*/ 2627442 w 7405422"/>
              <a:gd name="connsiteY5" fmla="*/ 8973806 h 8973806"/>
              <a:gd name="connsiteX6" fmla="*/ 2627442 w 7405422"/>
              <a:gd name="connsiteY6" fmla="*/ 6319615 h 8973806"/>
              <a:gd name="connsiteX7" fmla="*/ 0 w 7405422"/>
              <a:gd name="connsiteY7" fmla="*/ 6319615 h 897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5422" h="8973806">
                <a:moveTo>
                  <a:pt x="0" y="0"/>
                </a:moveTo>
                <a:lnTo>
                  <a:pt x="7405421" y="0"/>
                </a:lnTo>
                <a:lnTo>
                  <a:pt x="7405421" y="2654191"/>
                </a:lnTo>
                <a:lnTo>
                  <a:pt x="7405422" y="2654191"/>
                </a:lnTo>
                <a:lnTo>
                  <a:pt x="7405422" y="8973806"/>
                </a:lnTo>
                <a:lnTo>
                  <a:pt x="2627442" y="8973806"/>
                </a:lnTo>
                <a:lnTo>
                  <a:pt x="2627442" y="6319615"/>
                </a:lnTo>
                <a:lnTo>
                  <a:pt x="0" y="6319615"/>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4549" y="6485074"/>
            <a:ext cx="4350058" cy="3106467"/>
          </a:xfrm>
          <a:prstGeom prst="rect">
            <a:avLst/>
          </a:prstGeom>
          <a:ln>
            <a:noFill/>
          </a:ln>
          <a:effectLst>
            <a:outerShdw blurRad="190500" algn="tl" rotWithShape="0">
              <a:srgbClr val="000000">
                <a:alpha val="70000"/>
              </a:srgbClr>
            </a:outerShdw>
          </a:effectLst>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341" y="1307021"/>
            <a:ext cx="3758385" cy="2386276"/>
          </a:xfrm>
          <a:prstGeom prst="rect">
            <a:avLst/>
          </a:prstGeom>
        </p:spPr>
      </p:pic>
      <p:sp>
        <p:nvSpPr>
          <p:cNvPr id="127" name="フリーフォーム 126"/>
          <p:cNvSpPr/>
          <p:nvPr/>
        </p:nvSpPr>
        <p:spPr>
          <a:xfrm>
            <a:off x="0" y="627663"/>
            <a:ext cx="7984485" cy="8973538"/>
          </a:xfrm>
          <a:custGeom>
            <a:avLst/>
            <a:gdLst>
              <a:gd name="connsiteX0" fmla="*/ 0 w 7984485"/>
              <a:gd name="connsiteY0" fmla="*/ 0 h 8978681"/>
              <a:gd name="connsiteX1" fmla="*/ 5366088 w 7984485"/>
              <a:gd name="connsiteY1" fmla="*/ 0 h 8978681"/>
              <a:gd name="connsiteX2" fmla="*/ 5366088 w 7984485"/>
              <a:gd name="connsiteY2" fmla="*/ 6365715 h 8978681"/>
              <a:gd name="connsiteX3" fmla="*/ 7984485 w 7984485"/>
              <a:gd name="connsiteY3" fmla="*/ 6365715 h 8978681"/>
              <a:gd name="connsiteX4" fmla="*/ 7984485 w 7984485"/>
              <a:gd name="connsiteY4" fmla="*/ 8978681 h 8978681"/>
              <a:gd name="connsiteX5" fmla="*/ 5304242 w 7984485"/>
              <a:gd name="connsiteY5" fmla="*/ 8978681 h 8978681"/>
              <a:gd name="connsiteX6" fmla="*/ 5304242 w 7984485"/>
              <a:gd name="connsiteY6" fmla="*/ 8973538 h 8978681"/>
              <a:gd name="connsiteX7" fmla="*/ 0 w 7984485"/>
              <a:gd name="connsiteY7" fmla="*/ 8973538 h 89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4485" h="8978681">
                <a:moveTo>
                  <a:pt x="0" y="0"/>
                </a:moveTo>
                <a:lnTo>
                  <a:pt x="5366088" y="0"/>
                </a:lnTo>
                <a:lnTo>
                  <a:pt x="5366088" y="6365715"/>
                </a:lnTo>
                <a:lnTo>
                  <a:pt x="7984485" y="6365715"/>
                </a:lnTo>
                <a:lnTo>
                  <a:pt x="7984485" y="8978681"/>
                </a:lnTo>
                <a:lnTo>
                  <a:pt x="5304242" y="8978681"/>
                </a:lnTo>
                <a:lnTo>
                  <a:pt x="5304242" y="8973538"/>
                </a:lnTo>
                <a:lnTo>
                  <a:pt x="0" y="8973538"/>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3553" y="1227595"/>
            <a:ext cx="3487498" cy="2655918"/>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452" y="3886438"/>
            <a:ext cx="4606720" cy="2459801"/>
          </a:xfrm>
          <a:prstGeom prst="rect">
            <a:avLst/>
          </a:prstGeom>
          <a:ln>
            <a:noFill/>
          </a:ln>
          <a:effectLst>
            <a:outerShdw blurRad="190500" algn="tl" rotWithShape="0">
              <a:srgbClr val="000000">
                <a:alpha val="70000"/>
              </a:srgbClr>
            </a:outerShdw>
          </a:effectLst>
        </p:spPr>
      </p:pic>
      <p:sp>
        <p:nvSpPr>
          <p:cNvPr id="129" name="テキスト ボックス 128"/>
          <p:cNvSpPr txBox="1"/>
          <p:nvPr/>
        </p:nvSpPr>
        <p:spPr>
          <a:xfrm>
            <a:off x="5391576" y="626288"/>
            <a:ext cx="184731" cy="323165"/>
          </a:xfrm>
          <a:prstGeom prst="rect">
            <a:avLst/>
          </a:prstGeom>
          <a:noFill/>
        </p:spPr>
        <p:txBody>
          <a:bodyPr wrap="none" rtlCol="0">
            <a:spAutoFit/>
          </a:bodyPr>
          <a:lstStyle/>
          <a:p>
            <a:pPr defTabSz="1237563" fontAlgn="auto">
              <a:spcBef>
                <a:spcPts val="0"/>
              </a:spcBef>
              <a:spcAft>
                <a:spcPts val="0"/>
              </a:spcAft>
            </a:pPr>
            <a:endParaRPr lang="en-US" altLang="ja-JP" sz="1500" b="1" dirty="0">
              <a:solidFill>
                <a:prstClr val="black"/>
              </a:solidFill>
              <a:latin typeface="Century Gothic"/>
              <a:ea typeface="メイリオ" panose="020B0604030504040204" pitchFamily="50" charset="-128"/>
            </a:endParaRPr>
          </a:p>
        </p:txBody>
      </p:sp>
      <p:sp>
        <p:nvSpPr>
          <p:cNvPr id="130" name="正方形/長方形 129"/>
          <p:cNvSpPr/>
          <p:nvPr/>
        </p:nvSpPr>
        <p:spPr>
          <a:xfrm>
            <a:off x="2942" y="626288"/>
            <a:ext cx="2058352" cy="289047"/>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latin typeface="+mj-ea"/>
              </a:rPr>
              <a:t>3-1.</a:t>
            </a:r>
            <a:r>
              <a:rPr lang="ja-JP" altLang="en-US" b="1" dirty="0">
                <a:latin typeface="+mj-ea"/>
              </a:rPr>
              <a:t>分析モデル検証</a:t>
            </a:r>
          </a:p>
        </p:txBody>
      </p:sp>
      <p:sp>
        <p:nvSpPr>
          <p:cNvPr id="131" name="正方形/長方形 130"/>
          <p:cNvSpPr/>
          <p:nvPr/>
        </p:nvSpPr>
        <p:spPr>
          <a:xfrm>
            <a:off x="2061295" y="640624"/>
            <a:ext cx="3287844" cy="274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solidFill>
                  <a:schemeClr val="tx1">
                    <a:lumMod val="95000"/>
                    <a:lumOff val="5000"/>
                  </a:schemeClr>
                </a:solidFill>
              </a:rPr>
              <a:t>解法を加えたモデル間のやりとりを示す</a:t>
            </a:r>
          </a:p>
        </p:txBody>
      </p:sp>
      <p:sp>
        <p:nvSpPr>
          <p:cNvPr id="132" name="テキスト ボックス 131"/>
          <p:cNvSpPr txBox="1"/>
          <p:nvPr/>
        </p:nvSpPr>
        <p:spPr>
          <a:xfrm>
            <a:off x="-51306" y="4496661"/>
            <a:ext cx="5538696" cy="246221"/>
          </a:xfrm>
          <a:prstGeom prst="rect">
            <a:avLst/>
          </a:prstGeom>
          <a:noFill/>
        </p:spPr>
        <p:txBody>
          <a:bodyPr wrap="none" rtlCol="0">
            <a:spAutoFit/>
          </a:bodyPr>
          <a:lstStyle/>
          <a:p>
            <a:r>
              <a:rPr lang="ja-JP" altLang="en-US" sz="1000" dirty="0">
                <a:latin typeface="+mn-ea"/>
                <a:ea typeface="+mn-ea"/>
              </a:rPr>
              <a:t>図</a:t>
            </a:r>
            <a:r>
              <a:rPr lang="en-US" altLang="ja-JP" sz="1000" dirty="0">
                <a:latin typeface="+mn-ea"/>
                <a:ea typeface="+mn-ea"/>
              </a:rPr>
              <a:t>.3-1-1</a:t>
            </a:r>
            <a:r>
              <a:rPr lang="ja-JP" altLang="en-US" sz="1000" dirty="0">
                <a:latin typeface="+mn-ea"/>
                <a:ea typeface="+mn-ea"/>
              </a:rPr>
              <a:t>の解法モデルでブロック並べ区間を攻略する時の振る舞いをシーケンスにて記載する</a:t>
            </a:r>
            <a:endParaRPr kumimoji="1" lang="ja-JP" altLang="en-US" sz="1000" dirty="0">
              <a:latin typeface="+mn-ea"/>
              <a:ea typeface="+mn-ea"/>
            </a:endParaRPr>
          </a:p>
        </p:txBody>
      </p:sp>
      <p:pic>
        <p:nvPicPr>
          <p:cNvPr id="133" name="図 1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52" y="4673509"/>
            <a:ext cx="3805708" cy="4782574"/>
          </a:xfrm>
          <a:prstGeom prst="rect">
            <a:avLst/>
          </a:prstGeom>
        </p:spPr>
      </p:pic>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2147" y="3982247"/>
            <a:ext cx="2297015" cy="2874086"/>
          </a:xfrm>
          <a:prstGeom prst="rect">
            <a:avLst/>
          </a:prstGeom>
          <a:ln>
            <a:noFill/>
          </a:ln>
          <a:effectLst>
            <a:outerShdw blurRad="190500" algn="tl" rotWithShape="0">
              <a:srgbClr val="000000">
                <a:alpha val="70000"/>
              </a:srgbClr>
            </a:outerShdw>
          </a:effectLst>
        </p:spPr>
      </p:pic>
      <p:sp>
        <p:nvSpPr>
          <p:cNvPr id="136" name="テキスト ボックス 135"/>
          <p:cNvSpPr txBox="1"/>
          <p:nvPr/>
        </p:nvSpPr>
        <p:spPr>
          <a:xfrm>
            <a:off x="-67480" y="9303307"/>
            <a:ext cx="2621230"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.3-1-2</a:t>
            </a:r>
            <a:r>
              <a:rPr kumimoji="1" lang="ja-JP" altLang="en-US" sz="900" dirty="0">
                <a:latin typeface="+mn-ea"/>
                <a:ea typeface="+mn-ea"/>
              </a:rPr>
              <a:t>　ブロック並べ区間の全体シーケンス</a:t>
            </a:r>
          </a:p>
        </p:txBody>
      </p:sp>
      <p:sp>
        <p:nvSpPr>
          <p:cNvPr id="138" name="テキスト ボックス 137"/>
          <p:cNvSpPr txBox="1"/>
          <p:nvPr/>
        </p:nvSpPr>
        <p:spPr>
          <a:xfrm>
            <a:off x="2671214" y="9379695"/>
            <a:ext cx="2492990"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.3-1-4</a:t>
            </a:r>
            <a:r>
              <a:rPr kumimoji="1" lang="ja-JP" altLang="en-US" sz="900" dirty="0">
                <a:latin typeface="+mn-ea"/>
                <a:ea typeface="+mn-ea"/>
              </a:rPr>
              <a:t>　ボーナスタイム決定</a:t>
            </a:r>
            <a:r>
              <a:rPr kumimoji="1" lang="en-US" altLang="ja-JP" sz="900" dirty="0">
                <a:latin typeface="+mn-ea"/>
                <a:ea typeface="+mn-ea"/>
              </a:rPr>
              <a:t>(</a:t>
            </a:r>
            <a:r>
              <a:rPr kumimoji="1" lang="ja-JP" altLang="en-US" sz="900" dirty="0">
                <a:latin typeface="+mn-ea"/>
                <a:ea typeface="+mn-ea"/>
              </a:rPr>
              <a:t>分析モデル</a:t>
            </a:r>
            <a:r>
              <a:rPr kumimoji="1" lang="en-US" altLang="ja-JP" sz="900" dirty="0">
                <a:latin typeface="+mn-ea"/>
                <a:ea typeface="+mn-ea"/>
              </a:rPr>
              <a:t>)</a:t>
            </a:r>
            <a:endParaRPr kumimoji="1" lang="ja-JP" altLang="en-US" sz="900" dirty="0">
              <a:latin typeface="+mn-ea"/>
              <a:ea typeface="+mn-ea"/>
            </a:endParaRPr>
          </a:p>
        </p:txBody>
      </p:sp>
      <p:sp>
        <p:nvSpPr>
          <p:cNvPr id="139" name="テキスト ボックス 138"/>
          <p:cNvSpPr txBox="1"/>
          <p:nvPr/>
        </p:nvSpPr>
        <p:spPr>
          <a:xfrm>
            <a:off x="5510971" y="9424361"/>
            <a:ext cx="2262158"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.3-1-5</a:t>
            </a:r>
            <a:r>
              <a:rPr kumimoji="1" lang="ja-JP" altLang="en-US" sz="900" dirty="0">
                <a:latin typeface="+mn-ea"/>
                <a:ea typeface="+mn-ea"/>
              </a:rPr>
              <a:t>　経路を決定する</a:t>
            </a:r>
            <a:r>
              <a:rPr kumimoji="1" lang="en-US" altLang="ja-JP" sz="900" dirty="0">
                <a:latin typeface="+mn-ea"/>
                <a:ea typeface="+mn-ea"/>
              </a:rPr>
              <a:t>(</a:t>
            </a:r>
            <a:r>
              <a:rPr kumimoji="1" lang="ja-JP" altLang="en-US" sz="900" dirty="0">
                <a:latin typeface="+mn-ea"/>
                <a:ea typeface="+mn-ea"/>
              </a:rPr>
              <a:t>分析モデル</a:t>
            </a:r>
            <a:r>
              <a:rPr kumimoji="1" lang="en-US" altLang="ja-JP" sz="900" dirty="0">
                <a:latin typeface="+mn-ea"/>
                <a:ea typeface="+mn-ea"/>
              </a:rPr>
              <a:t>)</a:t>
            </a:r>
            <a:endParaRPr kumimoji="1" lang="ja-JP" altLang="en-US" sz="900" dirty="0">
              <a:latin typeface="+mn-ea"/>
              <a:ea typeface="+mn-ea"/>
            </a:endParaRPr>
          </a:p>
        </p:txBody>
      </p:sp>
      <p:sp>
        <p:nvSpPr>
          <p:cNvPr id="140" name="正方形/長方形 139"/>
          <p:cNvSpPr/>
          <p:nvPr/>
        </p:nvSpPr>
        <p:spPr>
          <a:xfrm>
            <a:off x="5423379" y="654201"/>
            <a:ext cx="3256042" cy="289047"/>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en-US" altLang="ja-JP" b="1" dirty="0">
                <a:solidFill>
                  <a:schemeClr val="bg1"/>
                </a:solidFill>
              </a:rPr>
              <a:t>4-1. </a:t>
            </a:r>
            <a:r>
              <a:rPr lang="ja-JP" altLang="en-US" b="1" dirty="0">
                <a:solidFill>
                  <a:schemeClr val="bg1"/>
                </a:solidFill>
              </a:rPr>
              <a:t>振る舞い検証</a:t>
            </a:r>
            <a:r>
              <a:rPr lang="en-US" altLang="ja-JP" b="1" dirty="0">
                <a:solidFill>
                  <a:schemeClr val="bg1"/>
                </a:solidFill>
              </a:rPr>
              <a:t>(</a:t>
            </a:r>
            <a:r>
              <a:rPr lang="ja-JP" altLang="en-US" b="1" dirty="0">
                <a:solidFill>
                  <a:schemeClr val="bg1"/>
                </a:solidFill>
              </a:rPr>
              <a:t>設計モデル</a:t>
            </a:r>
            <a:r>
              <a:rPr lang="en-US" altLang="ja-JP" b="1" dirty="0">
                <a:solidFill>
                  <a:schemeClr val="bg1"/>
                </a:solidFill>
              </a:rPr>
              <a:t>)</a:t>
            </a:r>
          </a:p>
        </p:txBody>
      </p:sp>
      <p:sp>
        <p:nvSpPr>
          <p:cNvPr id="141" name="テキスト ボックス 140"/>
          <p:cNvSpPr txBox="1"/>
          <p:nvPr/>
        </p:nvSpPr>
        <p:spPr>
          <a:xfrm>
            <a:off x="5516095" y="3716166"/>
            <a:ext cx="2274982"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.4-1-1</a:t>
            </a:r>
            <a:r>
              <a:rPr kumimoji="1" lang="ja-JP" altLang="en-US" sz="900" dirty="0">
                <a:latin typeface="+mn-ea"/>
                <a:ea typeface="+mn-ea"/>
              </a:rPr>
              <a:t>　ブロック並べ攻略の状態遷移</a:t>
            </a:r>
          </a:p>
        </p:txBody>
      </p:sp>
      <p:sp>
        <p:nvSpPr>
          <p:cNvPr id="142" name="正方形/長方形 141"/>
          <p:cNvSpPr/>
          <p:nvPr/>
        </p:nvSpPr>
        <p:spPr>
          <a:xfrm>
            <a:off x="3542910" y="4701588"/>
            <a:ext cx="1658765" cy="329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000" dirty="0">
                <a:solidFill>
                  <a:schemeClr val="tx1"/>
                </a:solidFill>
                <a:latin typeface="メイリオ" panose="020B0604030504040204" pitchFamily="50" charset="-128"/>
              </a:rPr>
              <a:t>5-1-9.</a:t>
            </a:r>
            <a:r>
              <a:rPr lang="ja-JP" altLang="en-US" sz="1000" dirty="0">
                <a:solidFill>
                  <a:schemeClr val="tx1"/>
                </a:solidFill>
                <a:latin typeface="メイリオ" panose="020B0604030504040204" pitchFamily="50" charset="-128"/>
              </a:rPr>
              <a:t>ブロック情報解析システムとの通信</a:t>
            </a:r>
            <a:r>
              <a:rPr lang="ja-JP" altLang="en-US" sz="1000" dirty="0">
                <a:solidFill>
                  <a:schemeClr val="tx1"/>
                </a:solidFill>
              </a:rPr>
              <a:t>参照</a:t>
            </a:r>
            <a:endParaRPr kumimoji="1" lang="ja-JP" altLang="en-US" sz="1000" dirty="0">
              <a:solidFill>
                <a:schemeClr val="tx1"/>
              </a:solidFill>
            </a:endParaRPr>
          </a:p>
        </p:txBody>
      </p:sp>
      <p:grpSp>
        <p:nvGrpSpPr>
          <p:cNvPr id="147" name="グループ化 146"/>
          <p:cNvGrpSpPr/>
          <p:nvPr/>
        </p:nvGrpSpPr>
        <p:grpSpPr>
          <a:xfrm rot="3102191">
            <a:off x="2237910" y="6750757"/>
            <a:ext cx="157600" cy="333816"/>
            <a:chOff x="-980644" y="4701588"/>
            <a:chExt cx="357405" cy="757028"/>
          </a:xfrm>
        </p:grpSpPr>
        <p:sp>
          <p:nvSpPr>
            <p:cNvPr id="148" name="円/楕円 147"/>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1" name="正方形/長方形 150"/>
          <p:cNvSpPr/>
          <p:nvPr/>
        </p:nvSpPr>
        <p:spPr>
          <a:xfrm>
            <a:off x="11338361" y="1943925"/>
            <a:ext cx="1444137" cy="329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900" dirty="0">
                <a:solidFill>
                  <a:schemeClr val="tx1"/>
                </a:solidFill>
                <a:latin typeface="メイリオ" panose="020B0604030504040204" pitchFamily="50" charset="-128"/>
              </a:rPr>
              <a:t>5-1-9.</a:t>
            </a:r>
            <a:r>
              <a:rPr lang="ja-JP" altLang="en-US" sz="900" dirty="0">
                <a:solidFill>
                  <a:schemeClr val="tx1"/>
                </a:solidFill>
                <a:latin typeface="メイリオ" panose="020B0604030504040204" pitchFamily="50" charset="-128"/>
              </a:rPr>
              <a:t>ブロック情報解析システムとの通信</a:t>
            </a:r>
            <a:r>
              <a:rPr lang="ja-JP" altLang="en-US" sz="900" dirty="0">
                <a:solidFill>
                  <a:schemeClr val="tx1"/>
                </a:solidFill>
              </a:rPr>
              <a:t>参照</a:t>
            </a:r>
            <a:endParaRPr kumimoji="1" lang="ja-JP" altLang="en-US" sz="900" dirty="0">
              <a:solidFill>
                <a:schemeClr val="tx1"/>
              </a:solidFill>
            </a:endParaRPr>
          </a:p>
        </p:txBody>
      </p:sp>
      <p:sp>
        <p:nvSpPr>
          <p:cNvPr id="152" name="右矢印 151"/>
          <p:cNvSpPr/>
          <p:nvPr/>
        </p:nvSpPr>
        <p:spPr>
          <a:xfrm rot="3478084">
            <a:off x="10792769" y="2895775"/>
            <a:ext cx="1993875" cy="282931"/>
          </a:xfrm>
          <a:prstGeom prst="rightArrow">
            <a:avLst>
              <a:gd name="adj1" fmla="val 50000"/>
              <a:gd name="adj2" fmla="val 54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詳細化</a:t>
            </a:r>
          </a:p>
        </p:txBody>
      </p:sp>
      <p:grpSp>
        <p:nvGrpSpPr>
          <p:cNvPr id="153" name="グループ化 152"/>
          <p:cNvGrpSpPr/>
          <p:nvPr/>
        </p:nvGrpSpPr>
        <p:grpSpPr>
          <a:xfrm>
            <a:off x="11140345" y="2222335"/>
            <a:ext cx="157600" cy="333816"/>
            <a:chOff x="-980644" y="4701588"/>
            <a:chExt cx="357405" cy="757028"/>
          </a:xfrm>
        </p:grpSpPr>
        <p:sp>
          <p:nvSpPr>
            <p:cNvPr id="154" name="円/楕円 153"/>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7" name="テキスト ボックス 156"/>
          <p:cNvSpPr txBox="1"/>
          <p:nvPr/>
        </p:nvSpPr>
        <p:spPr>
          <a:xfrm>
            <a:off x="9534854" y="3716887"/>
            <a:ext cx="2505814"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.4-1-2</a:t>
            </a:r>
            <a:r>
              <a:rPr kumimoji="1" lang="ja-JP" altLang="en-US" sz="900" dirty="0">
                <a:latin typeface="+mn-ea"/>
                <a:ea typeface="+mn-ea"/>
              </a:rPr>
              <a:t>　ブロック並べ攻略の</a:t>
            </a:r>
            <a:r>
              <a:rPr lang="ja-JP" altLang="en-US" sz="900" dirty="0">
                <a:latin typeface="+mn-ea"/>
                <a:ea typeface="+mn-ea"/>
              </a:rPr>
              <a:t>シーケンス図</a:t>
            </a:r>
            <a:endParaRPr kumimoji="1" lang="ja-JP" altLang="en-US" sz="900" dirty="0">
              <a:latin typeface="+mn-ea"/>
              <a:ea typeface="+mn-ea"/>
            </a:endParaRPr>
          </a:p>
        </p:txBody>
      </p:sp>
      <p:sp>
        <p:nvSpPr>
          <p:cNvPr id="158" name="テキスト ボックス 157"/>
          <p:cNvSpPr txBox="1"/>
          <p:nvPr/>
        </p:nvSpPr>
        <p:spPr>
          <a:xfrm>
            <a:off x="9194686" y="6291997"/>
            <a:ext cx="2492990"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.4-1-3</a:t>
            </a:r>
            <a:r>
              <a:rPr lang="ja-JP" altLang="en-US" sz="900" dirty="0">
                <a:latin typeface="+mn-ea"/>
                <a:ea typeface="+mn-ea"/>
              </a:rPr>
              <a:t>　獲得候補組み合わせ</a:t>
            </a:r>
            <a:r>
              <a:rPr lang="en-US" altLang="ja-JP" sz="900" dirty="0">
                <a:latin typeface="+mn-ea"/>
                <a:ea typeface="+mn-ea"/>
              </a:rPr>
              <a:t>(</a:t>
            </a:r>
            <a:r>
              <a:rPr lang="ja-JP" altLang="en-US" sz="900" dirty="0">
                <a:latin typeface="+mn-ea"/>
                <a:ea typeface="+mn-ea"/>
              </a:rPr>
              <a:t>設計モデル</a:t>
            </a:r>
            <a:r>
              <a:rPr lang="en-US" altLang="ja-JP" sz="900" dirty="0">
                <a:latin typeface="+mn-ea"/>
                <a:ea typeface="+mn-ea"/>
              </a:rPr>
              <a:t>)</a:t>
            </a:r>
          </a:p>
        </p:txBody>
      </p:sp>
      <p:sp>
        <p:nvSpPr>
          <p:cNvPr id="159" name="テキスト ボックス 158"/>
          <p:cNvSpPr txBox="1"/>
          <p:nvPr/>
        </p:nvSpPr>
        <p:spPr>
          <a:xfrm>
            <a:off x="5444439" y="6713491"/>
            <a:ext cx="2492990"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.4-1-4</a:t>
            </a:r>
            <a:r>
              <a:rPr kumimoji="1" lang="ja-JP" altLang="en-US" sz="900" dirty="0">
                <a:latin typeface="+mn-ea"/>
                <a:ea typeface="+mn-ea"/>
              </a:rPr>
              <a:t>　ボーナスタイム決定</a:t>
            </a:r>
            <a:r>
              <a:rPr kumimoji="1" lang="en-US" altLang="ja-JP" sz="900" dirty="0">
                <a:latin typeface="+mn-ea"/>
                <a:ea typeface="+mn-ea"/>
              </a:rPr>
              <a:t>(</a:t>
            </a:r>
            <a:r>
              <a:rPr kumimoji="1" lang="ja-JP" altLang="en-US" sz="900" dirty="0">
                <a:latin typeface="+mn-ea"/>
                <a:ea typeface="+mn-ea"/>
              </a:rPr>
              <a:t>分析モデル</a:t>
            </a:r>
            <a:r>
              <a:rPr kumimoji="1" lang="en-US" altLang="ja-JP" sz="900" dirty="0">
                <a:latin typeface="+mn-ea"/>
                <a:ea typeface="+mn-ea"/>
              </a:rPr>
              <a:t>)</a:t>
            </a:r>
            <a:endParaRPr kumimoji="1" lang="ja-JP" altLang="en-US" sz="900" dirty="0">
              <a:latin typeface="+mn-ea"/>
              <a:ea typeface="+mn-ea"/>
            </a:endParaRPr>
          </a:p>
        </p:txBody>
      </p:sp>
      <p:sp>
        <p:nvSpPr>
          <p:cNvPr id="160" name="テキスト ボックス 159"/>
          <p:cNvSpPr txBox="1"/>
          <p:nvPr/>
        </p:nvSpPr>
        <p:spPr>
          <a:xfrm>
            <a:off x="-73560" y="895205"/>
            <a:ext cx="3607078" cy="246221"/>
          </a:xfrm>
          <a:prstGeom prst="rect">
            <a:avLst/>
          </a:prstGeom>
          <a:noFill/>
        </p:spPr>
        <p:txBody>
          <a:bodyPr wrap="none" rtlCol="0">
            <a:spAutoFit/>
          </a:bodyPr>
          <a:lstStyle/>
          <a:p>
            <a:r>
              <a:rPr lang="en-US" altLang="ja-JP" sz="1000" dirty="0">
                <a:latin typeface="+mn-ea"/>
                <a:ea typeface="+mn-ea"/>
              </a:rPr>
              <a:t>2-3</a:t>
            </a:r>
            <a:r>
              <a:rPr lang="ja-JP" altLang="en-US" sz="1000" dirty="0">
                <a:latin typeface="+mn-ea"/>
                <a:ea typeface="+mn-ea"/>
              </a:rPr>
              <a:t>の解法から課題の仕様を加え、解法モデルを作成した。</a:t>
            </a:r>
            <a:endParaRPr kumimoji="1" lang="ja-JP" altLang="en-US" sz="1000" dirty="0">
              <a:latin typeface="+mn-ea"/>
              <a:ea typeface="+mn-ea"/>
            </a:endParaRPr>
          </a:p>
        </p:txBody>
      </p:sp>
      <p:sp>
        <p:nvSpPr>
          <p:cNvPr id="162" name="正方形/長方形 161"/>
          <p:cNvSpPr/>
          <p:nvPr/>
        </p:nvSpPr>
        <p:spPr>
          <a:xfrm>
            <a:off x="10243782" y="3292392"/>
            <a:ext cx="1629625" cy="346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mn-ea"/>
              </a:rPr>
              <a:t>図</a:t>
            </a:r>
            <a:r>
              <a:rPr lang="en-US" altLang="ja-JP" sz="900" dirty="0">
                <a:latin typeface="+mn-ea"/>
              </a:rPr>
              <a:t>.4-1-5</a:t>
            </a:r>
            <a:r>
              <a:rPr lang="ja-JP" altLang="en-US" sz="900" dirty="0">
                <a:latin typeface="+mn-ea"/>
              </a:rPr>
              <a:t>　経路を走行する</a:t>
            </a:r>
            <a:r>
              <a:rPr lang="en-US" altLang="ja-JP" sz="900" dirty="0">
                <a:latin typeface="+mn-ea"/>
              </a:rPr>
              <a:t>(</a:t>
            </a:r>
            <a:r>
              <a:rPr lang="ja-JP" altLang="en-US" sz="900" dirty="0">
                <a:latin typeface="+mn-ea"/>
              </a:rPr>
              <a:t>設計モデル</a:t>
            </a:r>
            <a:r>
              <a:rPr lang="en-US" altLang="ja-JP" sz="900" dirty="0">
                <a:latin typeface="+mn-ea"/>
              </a:rPr>
              <a:t>)</a:t>
            </a:r>
            <a:r>
              <a:rPr lang="ja-JP" altLang="en-US" sz="900" dirty="0" err="1">
                <a:latin typeface="+mn-ea"/>
              </a:rPr>
              <a:t>にて</a:t>
            </a:r>
            <a:r>
              <a:rPr lang="ja-JP" altLang="en-US" sz="900" dirty="0">
                <a:latin typeface="+mn-ea"/>
              </a:rPr>
              <a:t>詳細化</a:t>
            </a:r>
          </a:p>
        </p:txBody>
      </p:sp>
      <p:grpSp>
        <p:nvGrpSpPr>
          <p:cNvPr id="163" name="グループ化 162"/>
          <p:cNvGrpSpPr/>
          <p:nvPr/>
        </p:nvGrpSpPr>
        <p:grpSpPr>
          <a:xfrm>
            <a:off x="10040765" y="3280181"/>
            <a:ext cx="157600" cy="333816"/>
            <a:chOff x="-980644" y="4701588"/>
            <a:chExt cx="357405" cy="757028"/>
          </a:xfrm>
        </p:grpSpPr>
        <p:sp>
          <p:nvSpPr>
            <p:cNvPr id="164" name="円/楕円 163"/>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p:cNvGrpSpPr/>
          <p:nvPr/>
        </p:nvGrpSpPr>
        <p:grpSpPr>
          <a:xfrm>
            <a:off x="9149045" y="2861337"/>
            <a:ext cx="157600" cy="333816"/>
            <a:chOff x="-980644" y="4701588"/>
            <a:chExt cx="357405" cy="757028"/>
          </a:xfrm>
        </p:grpSpPr>
        <p:sp>
          <p:nvSpPr>
            <p:cNvPr id="168" name="円/楕円 167"/>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1" name="テキスト ボックス 170"/>
          <p:cNvSpPr txBox="1"/>
          <p:nvPr/>
        </p:nvSpPr>
        <p:spPr>
          <a:xfrm>
            <a:off x="10786249" y="4251632"/>
            <a:ext cx="195693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一例としてボーナスタイム組み合わせの有効移動</a:t>
            </a:r>
            <a:r>
              <a:rPr lang="en-US" altLang="ja-JP" sz="900" dirty="0">
                <a:solidFill>
                  <a:prstClr val="black"/>
                </a:solidFill>
                <a:latin typeface="Century Gothic"/>
                <a:ea typeface="メイリオ" panose="020B0604030504040204" pitchFamily="50" charset="-128"/>
              </a:rPr>
              <a:t>1</a:t>
            </a:r>
            <a:r>
              <a:rPr lang="ja-JP" altLang="en-US" sz="900" dirty="0">
                <a:solidFill>
                  <a:prstClr val="black"/>
                </a:solidFill>
                <a:latin typeface="Century Gothic"/>
                <a:ea typeface="メイリオ" panose="020B0604030504040204" pitchFamily="50" charset="-128"/>
              </a:rPr>
              <a:t>のみの場合を示す。複数組み合わせる場合は複数回下記のシーケンスを実施する</a:t>
            </a:r>
            <a:endParaRPr lang="en-US" altLang="ja-JP" sz="900" dirty="0">
              <a:solidFill>
                <a:prstClr val="black"/>
              </a:solidFill>
              <a:latin typeface="Century Gothic"/>
              <a:ea typeface="メイリオ" panose="020B0604030504040204" pitchFamily="50" charset="-128"/>
            </a:endParaRPr>
          </a:p>
        </p:txBody>
      </p:sp>
      <p:sp>
        <p:nvSpPr>
          <p:cNvPr id="172" name="テキスト ボックス 171"/>
          <p:cNvSpPr txBox="1"/>
          <p:nvPr/>
        </p:nvSpPr>
        <p:spPr>
          <a:xfrm>
            <a:off x="5423379" y="939428"/>
            <a:ext cx="7750840" cy="400110"/>
          </a:xfrm>
          <a:prstGeom prst="rect">
            <a:avLst/>
          </a:prstGeom>
          <a:noFill/>
        </p:spPr>
        <p:txBody>
          <a:bodyPr wrap="none" rtlCol="0">
            <a:spAutoFit/>
          </a:bodyPr>
          <a:lstStyle/>
          <a:p>
            <a:r>
              <a:rPr lang="ja-JP" altLang="en-US" sz="1000" dirty="0">
                <a:latin typeface="+mn-ea"/>
                <a:ea typeface="+mn-ea"/>
              </a:rPr>
              <a:t>ブロック並べ区間の攻略においてステートマシンで状態、遷移を表現し、一つ一つの処理の流れをシーケンス図にて表現する。</a:t>
            </a:r>
            <a:endParaRPr lang="en-US" altLang="ja-JP" sz="1000" dirty="0">
              <a:latin typeface="+mn-ea"/>
              <a:ea typeface="+mn-ea"/>
            </a:endParaRPr>
          </a:p>
          <a:p>
            <a:r>
              <a:rPr kumimoji="1" lang="ja-JP" altLang="en-US" sz="1000" dirty="0">
                <a:latin typeface="+mn-ea"/>
                <a:ea typeface="+mn-ea"/>
              </a:rPr>
              <a:t>全体のシーケンスから詳細化する。ステートマシンの番号と対応ものがその状態のシーケンスを示す。</a:t>
            </a:r>
            <a:r>
              <a:rPr kumimoji="1" lang="en-US" altLang="ja-JP" sz="1000" dirty="0">
                <a:latin typeface="+mn-ea"/>
                <a:ea typeface="+mn-ea"/>
              </a:rPr>
              <a:t>※</a:t>
            </a:r>
            <a:r>
              <a:rPr kumimoji="1" lang="ja-JP" altLang="en-US" sz="1000" dirty="0">
                <a:latin typeface="+mn-ea"/>
                <a:ea typeface="+mn-ea"/>
              </a:rPr>
              <a:t>駐車中は割愛</a:t>
            </a:r>
          </a:p>
        </p:txBody>
      </p:sp>
      <p:sp>
        <p:nvSpPr>
          <p:cNvPr id="174" name="左矢印 173"/>
          <p:cNvSpPr/>
          <p:nvPr/>
        </p:nvSpPr>
        <p:spPr>
          <a:xfrm rot="20533675">
            <a:off x="7842216" y="3341962"/>
            <a:ext cx="2496502" cy="2529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t>詳細化</a:t>
            </a:r>
          </a:p>
        </p:txBody>
      </p:sp>
      <p:sp>
        <p:nvSpPr>
          <p:cNvPr id="175" name="円/楕円 174"/>
          <p:cNvSpPr/>
          <p:nvPr/>
        </p:nvSpPr>
        <p:spPr>
          <a:xfrm>
            <a:off x="5637487" y="1404993"/>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SM.1</a:t>
            </a:r>
            <a:endParaRPr kumimoji="1" lang="ja-JP" altLang="en-US" sz="800" b="1" dirty="0">
              <a:solidFill>
                <a:schemeClr val="tx1"/>
              </a:solidFill>
              <a:latin typeface="+mn-ea"/>
            </a:endParaRPr>
          </a:p>
        </p:txBody>
      </p:sp>
      <p:sp>
        <p:nvSpPr>
          <p:cNvPr id="176" name="円/楕円 175"/>
          <p:cNvSpPr/>
          <p:nvPr/>
        </p:nvSpPr>
        <p:spPr>
          <a:xfrm>
            <a:off x="6780654" y="1493785"/>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SM.2</a:t>
            </a:r>
            <a:endParaRPr kumimoji="1" lang="ja-JP" altLang="en-US" sz="800" b="1" dirty="0">
              <a:solidFill>
                <a:schemeClr val="tx1"/>
              </a:solidFill>
              <a:latin typeface="+mn-ea"/>
            </a:endParaRPr>
          </a:p>
        </p:txBody>
      </p:sp>
      <p:sp>
        <p:nvSpPr>
          <p:cNvPr id="177" name="円/楕円 176"/>
          <p:cNvSpPr/>
          <p:nvPr/>
        </p:nvSpPr>
        <p:spPr>
          <a:xfrm>
            <a:off x="6570830" y="2230475"/>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SM.3</a:t>
            </a:r>
            <a:endParaRPr kumimoji="1" lang="ja-JP" altLang="en-US" sz="800" b="1" dirty="0">
              <a:solidFill>
                <a:schemeClr val="tx1"/>
              </a:solidFill>
              <a:latin typeface="+mn-ea"/>
            </a:endParaRPr>
          </a:p>
        </p:txBody>
      </p:sp>
      <p:sp>
        <p:nvSpPr>
          <p:cNvPr id="178" name="円/楕円 177"/>
          <p:cNvSpPr/>
          <p:nvPr/>
        </p:nvSpPr>
        <p:spPr>
          <a:xfrm>
            <a:off x="11615318" y="6504617"/>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SM.3</a:t>
            </a:r>
            <a:endParaRPr kumimoji="1" lang="ja-JP" altLang="en-US" sz="800" b="1" dirty="0">
              <a:solidFill>
                <a:schemeClr val="tx1"/>
              </a:solidFill>
              <a:latin typeface="+mn-ea"/>
            </a:endParaRPr>
          </a:p>
        </p:txBody>
      </p:sp>
      <p:sp>
        <p:nvSpPr>
          <p:cNvPr id="179" name="円/楕円 178"/>
          <p:cNvSpPr/>
          <p:nvPr/>
        </p:nvSpPr>
        <p:spPr>
          <a:xfrm>
            <a:off x="7325449" y="4157899"/>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SM.2</a:t>
            </a:r>
            <a:endParaRPr kumimoji="1" lang="ja-JP" altLang="en-US" sz="800" b="1" dirty="0">
              <a:solidFill>
                <a:schemeClr val="tx1"/>
              </a:solidFill>
              <a:latin typeface="+mn-ea"/>
            </a:endParaRPr>
          </a:p>
        </p:txBody>
      </p:sp>
      <p:sp>
        <p:nvSpPr>
          <p:cNvPr id="180" name="円/楕円 179"/>
          <p:cNvSpPr/>
          <p:nvPr/>
        </p:nvSpPr>
        <p:spPr>
          <a:xfrm>
            <a:off x="8469041" y="3925229"/>
            <a:ext cx="655019" cy="15876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tx1"/>
                </a:solidFill>
                <a:latin typeface="+mn-ea"/>
              </a:rPr>
              <a:t>SM.1</a:t>
            </a:r>
            <a:endParaRPr kumimoji="1" lang="ja-JP" altLang="en-US" sz="800" b="1" dirty="0">
              <a:solidFill>
                <a:schemeClr val="tx1"/>
              </a:solidFill>
              <a:latin typeface="+mn-ea"/>
            </a:endParaRPr>
          </a:p>
        </p:txBody>
      </p:sp>
      <p:pic>
        <p:nvPicPr>
          <p:cNvPr id="189" name="図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2509" y="7031985"/>
            <a:ext cx="2825291" cy="2434523"/>
          </a:xfrm>
          <a:prstGeom prst="rect">
            <a:avLst/>
          </a:prstGeom>
          <a:ln>
            <a:noFill/>
          </a:ln>
          <a:effectLst>
            <a:outerShdw blurRad="190500" algn="tl" rotWithShape="0">
              <a:srgbClr val="000000">
                <a:alpha val="70000"/>
              </a:srgbClr>
            </a:outerShdw>
          </a:effectLst>
        </p:spPr>
      </p:pic>
      <p:sp>
        <p:nvSpPr>
          <p:cNvPr id="191" name="テキスト ボックス 190"/>
          <p:cNvSpPr txBox="1"/>
          <p:nvPr/>
        </p:nvSpPr>
        <p:spPr>
          <a:xfrm>
            <a:off x="10897485" y="5538355"/>
            <a:ext cx="1843687" cy="5770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050" dirty="0" smtClean="0">
                <a:latin typeface="+mn-ea"/>
              </a:rPr>
              <a:t>ダイクストラ法を使った</a:t>
            </a:r>
            <a:endParaRPr lang="en-US" altLang="ja-JP" sz="1050" dirty="0" smtClean="0">
              <a:latin typeface="+mn-ea"/>
            </a:endParaRPr>
          </a:p>
          <a:p>
            <a:r>
              <a:rPr kumimoji="1" lang="ja-JP" altLang="en-US" sz="1050" dirty="0" smtClean="0">
                <a:latin typeface="+mn-ea"/>
              </a:rPr>
              <a:t>一般的な経路計算シーケン</a:t>
            </a:r>
            <a:endParaRPr kumimoji="1" lang="en-US" altLang="ja-JP" sz="1050" dirty="0" smtClean="0">
              <a:latin typeface="+mn-ea"/>
            </a:endParaRPr>
          </a:p>
          <a:p>
            <a:r>
              <a:rPr kumimoji="1" lang="ja-JP" altLang="en-US" sz="1050" dirty="0" smtClean="0">
                <a:latin typeface="+mn-ea"/>
              </a:rPr>
              <a:t>スのため紙面</a:t>
            </a:r>
            <a:r>
              <a:rPr kumimoji="1" lang="ja-JP" altLang="en-US" sz="1050" dirty="0">
                <a:latin typeface="+mn-ea"/>
              </a:rPr>
              <a:t>の都合上割愛</a:t>
            </a:r>
          </a:p>
        </p:txBody>
      </p:sp>
      <p:pic>
        <p:nvPicPr>
          <p:cNvPr id="3" name="図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8128" y="5216954"/>
            <a:ext cx="2142141" cy="1759532"/>
          </a:xfrm>
          <a:prstGeom prst="rect">
            <a:avLst/>
          </a:prstGeom>
          <a:ln>
            <a:noFill/>
          </a:ln>
          <a:effectLst>
            <a:outerShdw blurRad="190500" algn="tl" rotWithShape="0">
              <a:srgbClr val="000000">
                <a:alpha val="70000"/>
              </a:srgbClr>
            </a:outerShdw>
          </a:effectLst>
        </p:spPr>
      </p:pic>
      <p:sp>
        <p:nvSpPr>
          <p:cNvPr id="182" name="右矢印 181"/>
          <p:cNvSpPr/>
          <p:nvPr/>
        </p:nvSpPr>
        <p:spPr>
          <a:xfrm>
            <a:off x="2865658" y="5618317"/>
            <a:ext cx="524620" cy="478888"/>
          </a:xfrm>
          <a:prstGeom prst="rightArrow">
            <a:avLst>
              <a:gd name="adj1" fmla="val 50000"/>
              <a:gd name="adj2" fmla="val 13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詳細化</a:t>
            </a:r>
          </a:p>
        </p:txBody>
      </p:sp>
      <p:grpSp>
        <p:nvGrpSpPr>
          <p:cNvPr id="143" name="グループ化 142"/>
          <p:cNvGrpSpPr/>
          <p:nvPr/>
        </p:nvGrpSpPr>
        <p:grpSpPr>
          <a:xfrm>
            <a:off x="2904586" y="5427682"/>
            <a:ext cx="157600" cy="333816"/>
            <a:chOff x="-980644" y="4701588"/>
            <a:chExt cx="357405" cy="757028"/>
          </a:xfrm>
        </p:grpSpPr>
        <p:sp>
          <p:nvSpPr>
            <p:cNvPr id="144" name="円/楕円 143"/>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7" name="テキスト ボックス 136"/>
          <p:cNvSpPr txBox="1"/>
          <p:nvPr/>
        </p:nvSpPr>
        <p:spPr>
          <a:xfrm>
            <a:off x="2561811" y="6943644"/>
            <a:ext cx="2492990"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.3-1-3</a:t>
            </a:r>
            <a:r>
              <a:rPr kumimoji="1" lang="ja-JP" altLang="en-US" sz="900" dirty="0">
                <a:latin typeface="+mn-ea"/>
                <a:ea typeface="+mn-ea"/>
              </a:rPr>
              <a:t>　</a:t>
            </a:r>
            <a:r>
              <a:rPr lang="ja-JP" altLang="en-US" sz="900" dirty="0">
                <a:latin typeface="+mn-ea"/>
                <a:ea typeface="+mn-ea"/>
              </a:rPr>
              <a:t>獲得候補組み合わせ</a:t>
            </a:r>
            <a:r>
              <a:rPr lang="en-US" altLang="ja-JP" sz="900" dirty="0">
                <a:latin typeface="+mn-ea"/>
                <a:ea typeface="+mn-ea"/>
              </a:rPr>
              <a:t>(</a:t>
            </a:r>
            <a:r>
              <a:rPr lang="ja-JP" altLang="en-US" sz="900" dirty="0">
                <a:latin typeface="+mn-ea"/>
                <a:ea typeface="+mn-ea"/>
              </a:rPr>
              <a:t>分析モデル</a:t>
            </a:r>
            <a:r>
              <a:rPr lang="en-US" altLang="ja-JP" sz="900" dirty="0">
                <a:latin typeface="+mn-ea"/>
                <a:ea typeface="+mn-ea"/>
              </a:rPr>
              <a:t>)</a:t>
            </a:r>
            <a:endParaRPr kumimoji="1" lang="en-US" altLang="ja-JP" sz="900" dirty="0">
              <a:latin typeface="+mn-ea"/>
              <a:ea typeface="+mn-ea"/>
            </a:endParaRPr>
          </a:p>
        </p:txBody>
      </p:sp>
      <p:grpSp>
        <p:nvGrpSpPr>
          <p:cNvPr id="183" name="グループ化 182"/>
          <p:cNvGrpSpPr/>
          <p:nvPr/>
        </p:nvGrpSpPr>
        <p:grpSpPr>
          <a:xfrm rot="3102191">
            <a:off x="4922340" y="6609993"/>
            <a:ext cx="157600" cy="333816"/>
            <a:chOff x="-980644" y="4701588"/>
            <a:chExt cx="357405" cy="757028"/>
          </a:xfrm>
        </p:grpSpPr>
        <p:sp>
          <p:nvSpPr>
            <p:cNvPr id="184" name="円/楕円 183"/>
            <p:cNvSpPr/>
            <p:nvPr/>
          </p:nvSpPr>
          <p:spPr>
            <a:xfrm>
              <a:off x="-876219" y="5031583"/>
              <a:ext cx="129089" cy="42703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p:nvPr/>
          </p:nvSpPr>
          <p:spPr>
            <a:xfrm>
              <a:off x="-980644" y="4701588"/>
              <a:ext cx="357405" cy="35740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p:nvPr/>
          </p:nvSpPr>
          <p:spPr>
            <a:xfrm>
              <a:off x="-946272" y="4736274"/>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0" name="右矢印 189"/>
          <p:cNvSpPr/>
          <p:nvPr/>
        </p:nvSpPr>
        <p:spPr>
          <a:xfrm rot="3102191">
            <a:off x="4883412" y="6800628"/>
            <a:ext cx="524620" cy="478888"/>
          </a:xfrm>
          <a:prstGeom prst="rightArrow">
            <a:avLst>
              <a:gd name="adj1" fmla="val 50000"/>
              <a:gd name="adj2" fmla="val 13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詳細化</a:t>
            </a:r>
          </a:p>
        </p:txBody>
      </p:sp>
      <p:sp>
        <p:nvSpPr>
          <p:cNvPr id="161" name="テキスト ボックス 160"/>
          <p:cNvSpPr txBox="1"/>
          <p:nvPr/>
        </p:nvSpPr>
        <p:spPr>
          <a:xfrm>
            <a:off x="10455815" y="9323759"/>
            <a:ext cx="2262158" cy="230832"/>
          </a:xfrm>
          <a:prstGeom prst="rect">
            <a:avLst/>
          </a:prstGeom>
          <a:noFill/>
        </p:spPr>
        <p:txBody>
          <a:bodyPr wrap="none" rtlCol="0">
            <a:spAutoFit/>
          </a:bodyPr>
          <a:lstStyle/>
          <a:p>
            <a:r>
              <a:rPr lang="ja-JP" altLang="en-US" sz="900" dirty="0">
                <a:latin typeface="+mn-ea"/>
                <a:ea typeface="+mn-ea"/>
              </a:rPr>
              <a:t>図</a:t>
            </a:r>
            <a:r>
              <a:rPr lang="en-US" altLang="ja-JP" sz="900" dirty="0">
                <a:latin typeface="+mn-ea"/>
                <a:ea typeface="+mn-ea"/>
              </a:rPr>
              <a:t>.4-1-5</a:t>
            </a:r>
            <a:r>
              <a:rPr lang="ja-JP" altLang="en-US" sz="900" dirty="0">
                <a:latin typeface="+mn-ea"/>
                <a:ea typeface="+mn-ea"/>
              </a:rPr>
              <a:t>　経路を走行する</a:t>
            </a:r>
            <a:r>
              <a:rPr lang="en-US" altLang="ja-JP" sz="900" dirty="0">
                <a:latin typeface="+mn-ea"/>
                <a:ea typeface="+mn-ea"/>
              </a:rPr>
              <a:t>(</a:t>
            </a:r>
            <a:r>
              <a:rPr lang="ja-JP" altLang="en-US" sz="900" dirty="0">
                <a:latin typeface="+mn-ea"/>
                <a:ea typeface="+mn-ea"/>
              </a:rPr>
              <a:t>設計モデル</a:t>
            </a:r>
            <a:r>
              <a:rPr lang="en-US" altLang="ja-JP" sz="900" dirty="0">
                <a:latin typeface="+mn-ea"/>
                <a:ea typeface="+mn-ea"/>
              </a:rPr>
              <a:t>)</a:t>
            </a:r>
            <a:endParaRPr lang="ja-JP" altLang="en-US" sz="900" dirty="0">
              <a:latin typeface="+mn-ea"/>
              <a:ea typeface="+mn-ea"/>
            </a:endParaRPr>
          </a:p>
        </p:txBody>
      </p:sp>
      <p:pic>
        <p:nvPicPr>
          <p:cNvPr id="9" name="図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3849" y="7175317"/>
            <a:ext cx="2525137" cy="2236322"/>
          </a:xfrm>
          <a:prstGeom prst="rect">
            <a:avLst/>
          </a:prstGeom>
          <a:ln>
            <a:noFill/>
          </a:ln>
          <a:effectLst>
            <a:outerShdw blurRad="190500" algn="tl" rotWithShape="0">
              <a:srgbClr val="000000">
                <a:alpha val="70000"/>
              </a:srgbClr>
            </a:outerShdw>
          </a:effectLst>
        </p:spPr>
      </p:pic>
      <p:sp>
        <p:nvSpPr>
          <p:cNvPr id="188" name="右矢印 187"/>
          <p:cNvSpPr/>
          <p:nvPr/>
        </p:nvSpPr>
        <p:spPr>
          <a:xfrm rot="3102191">
            <a:off x="2198982" y="6971143"/>
            <a:ext cx="524620" cy="478888"/>
          </a:xfrm>
          <a:prstGeom prst="rightArrow">
            <a:avLst>
              <a:gd name="adj1" fmla="val 50000"/>
              <a:gd name="adj2" fmla="val 13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t>詳細化</a:t>
            </a:r>
          </a:p>
        </p:txBody>
      </p:sp>
      <p:pic>
        <p:nvPicPr>
          <p:cNvPr id="10" name="図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20" y="1127884"/>
            <a:ext cx="5263203" cy="3344286"/>
          </a:xfrm>
          <a:prstGeom prst="rect">
            <a:avLst/>
          </a:prstGeom>
        </p:spPr>
      </p:pic>
      <p:sp>
        <p:nvSpPr>
          <p:cNvPr id="135" name="テキスト ボックス 134"/>
          <p:cNvSpPr txBox="1"/>
          <p:nvPr/>
        </p:nvSpPr>
        <p:spPr>
          <a:xfrm>
            <a:off x="3359087" y="4263015"/>
            <a:ext cx="1813317" cy="230832"/>
          </a:xfrm>
          <a:prstGeom prst="rect">
            <a:avLst/>
          </a:prstGeom>
          <a:noFill/>
        </p:spPr>
        <p:txBody>
          <a:bodyPr wrap="none" rtlCol="0">
            <a:spAutoFit/>
          </a:bodyPr>
          <a:lstStyle/>
          <a:p>
            <a:r>
              <a:rPr kumimoji="1" lang="ja-JP" altLang="en-US" sz="900" dirty="0">
                <a:latin typeface="+mn-ea"/>
                <a:ea typeface="+mn-ea"/>
              </a:rPr>
              <a:t>図</a:t>
            </a:r>
            <a:r>
              <a:rPr kumimoji="1" lang="en-US" altLang="ja-JP" sz="900" dirty="0">
                <a:latin typeface="+mn-ea"/>
                <a:ea typeface="+mn-ea"/>
              </a:rPr>
              <a:t>.3-1-1</a:t>
            </a:r>
            <a:r>
              <a:rPr kumimoji="1" lang="ja-JP" altLang="en-US" sz="900" dirty="0">
                <a:latin typeface="+mn-ea"/>
                <a:ea typeface="+mn-ea"/>
              </a:rPr>
              <a:t>　解法を加えたモデル</a:t>
            </a:r>
          </a:p>
        </p:txBody>
      </p:sp>
    </p:spTree>
    <p:extLst>
      <p:ext uri="{BB962C8B-B14F-4D97-AF65-F5344CB8AC3E}">
        <p14:creationId xmlns:p14="http://schemas.microsoft.com/office/powerpoint/2010/main" val="3805211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246" y="3953377"/>
            <a:ext cx="12798354" cy="5619864"/>
          </a:xfrm>
          <a:prstGeom prst="rect">
            <a:avLst/>
          </a:prstGeom>
          <a:solidFill>
            <a:schemeClr val="bg1"/>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7563" fontAlgn="auto">
              <a:spcBef>
                <a:spcPts val="0"/>
              </a:spcBef>
              <a:spcAft>
                <a:spcPts val="0"/>
              </a:spcAft>
            </a:pPr>
            <a:endParaRPr lang="ja-JP" altLang="en-US" sz="4559" dirty="0">
              <a:solidFill>
                <a:prstClr val="white"/>
              </a:solidFill>
              <a:latin typeface="Century Gothic"/>
              <a:ea typeface="メイリオ" panose="020B0604030504040204" pitchFamily="50" charset="-128"/>
            </a:endParaRPr>
          </a:p>
        </p:txBody>
      </p:sp>
      <p:sp>
        <p:nvSpPr>
          <p:cNvPr id="3" name="正方形/長方形 2"/>
          <p:cNvSpPr/>
          <p:nvPr/>
        </p:nvSpPr>
        <p:spPr>
          <a:xfrm>
            <a:off x="-1859" y="641852"/>
            <a:ext cx="12795629" cy="3268295"/>
          </a:xfrm>
          <a:prstGeom prst="rect">
            <a:avLst/>
          </a:prstGeom>
          <a:solidFill>
            <a:schemeClr val="bg1"/>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7563" fontAlgn="auto">
              <a:spcBef>
                <a:spcPts val="0"/>
              </a:spcBef>
              <a:spcAft>
                <a:spcPts val="0"/>
              </a:spcAft>
            </a:pPr>
            <a:endParaRPr lang="ja-JP" altLang="en-US" sz="4559" dirty="0">
              <a:solidFill>
                <a:prstClr val="white"/>
              </a:solidFill>
              <a:latin typeface="Century Gothic"/>
              <a:ea typeface="メイリオ" panose="020B0604030504040204" pitchFamily="50" charset="-128"/>
            </a:endParaRPr>
          </a:p>
        </p:txBody>
      </p:sp>
      <p:sp>
        <p:nvSpPr>
          <p:cNvPr id="6" name="テキスト ボックス 5"/>
          <p:cNvSpPr txBox="1"/>
          <p:nvPr/>
        </p:nvSpPr>
        <p:spPr>
          <a:xfrm>
            <a:off x="-1859" y="986795"/>
            <a:ext cx="3175828" cy="738664"/>
          </a:xfrm>
          <a:prstGeom prst="rect">
            <a:avLst/>
          </a:prstGeom>
          <a:noFill/>
        </p:spPr>
        <p:txBody>
          <a:bodyPr wrap="square" rtlCol="0">
            <a:spAutoFit/>
          </a:bodyPr>
          <a:lstStyle/>
          <a:p>
            <a:pPr defTabSz="1237563" fontAlgn="auto">
              <a:spcBef>
                <a:spcPts val="0"/>
              </a:spcBef>
              <a:spcAft>
                <a:spcPts val="0"/>
              </a:spcAft>
            </a:pPr>
            <a:r>
              <a:rPr lang="en-US" altLang="ja-JP" sz="1050" dirty="0">
                <a:solidFill>
                  <a:prstClr val="black"/>
                </a:solidFill>
                <a:latin typeface="Century Gothic"/>
                <a:ea typeface="メイリオ" panose="020B0604030504040204" pitchFamily="50" charset="-128"/>
              </a:rPr>
              <a:t>【</a:t>
            </a:r>
            <a:r>
              <a:rPr lang="ja-JP" altLang="en-US" sz="1050" b="1" dirty="0">
                <a:solidFill>
                  <a:prstClr val="black"/>
                </a:solidFill>
                <a:latin typeface="Century Gothic"/>
                <a:ea typeface="メイリオ" panose="020B0604030504040204" pitchFamily="50" charset="-128"/>
              </a:rPr>
              <a:t>変更に強いレイヤ構造</a:t>
            </a:r>
            <a:r>
              <a:rPr lang="en-US" altLang="ja-JP" sz="1050" b="1"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仕様変更による修正がレイヤごとに</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局所化出来る構造とした。</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レイヤの責務と吸収する仕様を以下に示す。</a:t>
            </a:r>
            <a:endParaRPr lang="en-US" altLang="ja-JP" sz="1050" dirty="0">
              <a:solidFill>
                <a:prstClr val="black"/>
              </a:solidFill>
              <a:latin typeface="Century Gothic"/>
              <a:ea typeface="メイリオ" panose="020B0604030504040204" pitchFamily="50" charset="-128"/>
            </a:endParaRPr>
          </a:p>
        </p:txBody>
      </p:sp>
      <p:grpSp>
        <p:nvGrpSpPr>
          <p:cNvPr id="7" name="グループ化 6"/>
          <p:cNvGrpSpPr/>
          <p:nvPr/>
        </p:nvGrpSpPr>
        <p:grpSpPr>
          <a:xfrm>
            <a:off x="61713" y="1706512"/>
            <a:ext cx="3295691" cy="2156827"/>
            <a:chOff x="220385" y="652385"/>
            <a:chExt cx="2550237" cy="1668973"/>
          </a:xfrm>
        </p:grpSpPr>
        <p:sp>
          <p:nvSpPr>
            <p:cNvPr id="8" name="正方形/長方形 7"/>
            <p:cNvSpPr/>
            <p:nvPr/>
          </p:nvSpPr>
          <p:spPr>
            <a:xfrm>
              <a:off x="220385" y="660433"/>
              <a:ext cx="514493" cy="208488"/>
            </a:xfrm>
            <a:prstGeom prst="rect">
              <a:avLst/>
            </a:prstGeom>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a:t>
              </a:r>
            </a:p>
          </p:txBody>
        </p:sp>
        <p:sp>
          <p:nvSpPr>
            <p:cNvPr id="9" name="正方形/長方形 8"/>
            <p:cNvSpPr/>
            <p:nvPr/>
          </p:nvSpPr>
          <p:spPr>
            <a:xfrm>
              <a:off x="734878" y="652385"/>
              <a:ext cx="2035744" cy="216536"/>
            </a:xfrm>
            <a:prstGeom prst="rect">
              <a:avLst/>
            </a:prstGeom>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責務と吸収する仕様</a:t>
              </a:r>
            </a:p>
          </p:txBody>
        </p:sp>
        <p:sp>
          <p:nvSpPr>
            <p:cNvPr id="10" name="正方形/長方形 9"/>
            <p:cNvSpPr/>
            <p:nvPr/>
          </p:nvSpPr>
          <p:spPr>
            <a:xfrm>
              <a:off x="220385" y="864194"/>
              <a:ext cx="514493" cy="272224"/>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タスク</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a:t>
              </a:r>
            </a:p>
          </p:txBody>
        </p:sp>
        <p:sp>
          <p:nvSpPr>
            <p:cNvPr id="11" name="正方形/長方形 10"/>
            <p:cNvSpPr/>
            <p:nvPr/>
          </p:nvSpPr>
          <p:spPr>
            <a:xfrm>
              <a:off x="738469" y="864194"/>
              <a:ext cx="2032153" cy="270562"/>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システムの起動と各モジュールの</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起動順序を責務とする</a:t>
              </a:r>
              <a:endParaRPr lang="en-US" altLang="ja-JP" sz="1050" dirty="0">
                <a:solidFill>
                  <a:prstClr val="black"/>
                </a:solidFill>
                <a:latin typeface="Century Gothic"/>
                <a:ea typeface="メイリオ" panose="020B0604030504040204" pitchFamily="50" charset="-128"/>
              </a:endParaRPr>
            </a:p>
          </p:txBody>
        </p:sp>
        <p:sp>
          <p:nvSpPr>
            <p:cNvPr id="12" name="正方形/長方形 11"/>
            <p:cNvSpPr/>
            <p:nvPr/>
          </p:nvSpPr>
          <p:spPr>
            <a:xfrm>
              <a:off x="220385" y="1138147"/>
              <a:ext cx="514493" cy="413094"/>
            </a:xfrm>
            <a:prstGeom prst="rect">
              <a:avLst/>
            </a:prstGeom>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アプリ</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a:t>
              </a:r>
            </a:p>
          </p:txBody>
        </p:sp>
        <p:sp>
          <p:nvSpPr>
            <p:cNvPr id="13" name="正方形/長方形 12"/>
            <p:cNvSpPr/>
            <p:nvPr/>
          </p:nvSpPr>
          <p:spPr>
            <a:xfrm>
              <a:off x="734878" y="1137815"/>
              <a:ext cx="2035744" cy="413409"/>
            </a:xfrm>
            <a:prstGeom prst="rect">
              <a:avLst/>
            </a:prstGeom>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本競技におけるコース攻略を責務とする</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コースの差異や競技ルールの差異を吸収する</a:t>
              </a:r>
            </a:p>
          </p:txBody>
        </p:sp>
        <p:sp>
          <p:nvSpPr>
            <p:cNvPr id="14" name="正方形/長方形 13"/>
            <p:cNvSpPr/>
            <p:nvPr/>
          </p:nvSpPr>
          <p:spPr>
            <a:xfrm>
              <a:off x="220385" y="1551036"/>
              <a:ext cx="514493" cy="394989"/>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lIns="0" rIns="0"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デバイス</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a:t>
              </a:r>
            </a:p>
          </p:txBody>
        </p:sp>
        <p:sp>
          <p:nvSpPr>
            <p:cNvPr id="15" name="正方形/長方形 14"/>
            <p:cNvSpPr/>
            <p:nvPr/>
          </p:nvSpPr>
          <p:spPr>
            <a:xfrm>
              <a:off x="732277" y="1551225"/>
              <a:ext cx="2035744" cy="395816"/>
            </a:xfrm>
            <a:prstGeom prst="rect">
              <a:avLst/>
            </a:prstGeom>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デバイスとの入出力を責務とする</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モータ</a:t>
              </a:r>
              <a:r>
                <a:rPr lang="en-US" altLang="ja-JP" sz="1050" dirty="0">
                  <a:solidFill>
                    <a:prstClr val="black"/>
                  </a:solidFill>
                  <a:latin typeface="Century Gothic"/>
                  <a:ea typeface="メイリオ" panose="020B0604030504040204" pitchFamily="50" charset="-128"/>
                </a:rPr>
                <a:t>/</a:t>
              </a:r>
              <a:r>
                <a:rPr lang="ja-JP" altLang="en-US" sz="1050" dirty="0">
                  <a:solidFill>
                    <a:prstClr val="black"/>
                  </a:solidFill>
                  <a:latin typeface="Century Gothic"/>
                  <a:ea typeface="メイリオ" panose="020B0604030504040204" pitchFamily="50" charset="-128"/>
                </a:rPr>
                <a:t>センサ等のデバイス差異や</a:t>
              </a:r>
              <a:r>
                <a:rPr lang="en-US" altLang="ja-JP" sz="1050" dirty="0">
                  <a:solidFill>
                    <a:prstClr val="black"/>
                  </a:solidFill>
                  <a:latin typeface="Century Gothic"/>
                  <a:ea typeface="メイリオ" panose="020B0604030504040204" pitchFamily="50" charset="-128"/>
                </a:rPr>
                <a:t>OS</a:t>
              </a:r>
              <a:r>
                <a:rPr lang="ja-JP" altLang="en-US" sz="1050" dirty="0">
                  <a:solidFill>
                    <a:prstClr val="black"/>
                  </a:solidFill>
                  <a:latin typeface="Century Gothic"/>
                  <a:ea typeface="メイリオ" panose="020B0604030504040204" pitchFamily="50" charset="-128"/>
                </a:rPr>
                <a:t>に応じた</a:t>
              </a:r>
              <a:r>
                <a:rPr lang="en-US" altLang="ja-JP" sz="1050" dirty="0">
                  <a:solidFill>
                    <a:prstClr val="black"/>
                  </a:solidFill>
                  <a:latin typeface="Century Gothic"/>
                  <a:ea typeface="メイリオ" panose="020B0604030504040204" pitchFamily="50" charset="-128"/>
                </a:rPr>
                <a:t>API</a:t>
              </a:r>
              <a:r>
                <a:rPr lang="ja-JP" altLang="en-US" sz="1050" dirty="0">
                  <a:solidFill>
                    <a:prstClr val="black"/>
                  </a:solidFill>
                  <a:latin typeface="Century Gothic"/>
                  <a:ea typeface="メイリオ" panose="020B0604030504040204" pitchFamily="50" charset="-128"/>
                </a:rPr>
                <a:t>の差異を吸収する</a:t>
              </a:r>
              <a:endParaRPr lang="en-US" altLang="ja-JP" sz="1050" dirty="0">
                <a:solidFill>
                  <a:prstClr val="black"/>
                </a:solidFill>
                <a:latin typeface="Century Gothic"/>
                <a:ea typeface="メイリオ" panose="020B0604030504040204" pitchFamily="50" charset="-128"/>
              </a:endParaRPr>
            </a:p>
          </p:txBody>
        </p:sp>
        <p:sp>
          <p:nvSpPr>
            <p:cNvPr id="16" name="正方形/長方形 15"/>
            <p:cNvSpPr/>
            <p:nvPr/>
          </p:nvSpPr>
          <p:spPr>
            <a:xfrm>
              <a:off x="220385" y="1927257"/>
              <a:ext cx="514493" cy="391679"/>
            </a:xfrm>
            <a:prstGeom prst="rect">
              <a:avLst/>
            </a:prstGeom>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1237563" fontAlgn="auto">
                <a:spcBef>
                  <a:spcPts val="0"/>
                </a:spcBef>
                <a:spcAft>
                  <a:spcPts val="0"/>
                </a:spcAft>
              </a:pPr>
              <a:r>
                <a:rPr lang="en-US" altLang="ja-JP" sz="1050" dirty="0">
                  <a:solidFill>
                    <a:prstClr val="black"/>
                  </a:solidFill>
                  <a:latin typeface="Century Gothic"/>
                  <a:ea typeface="メイリオ" panose="020B0604030504040204" pitchFamily="50" charset="-128"/>
                </a:rPr>
                <a:t>OS</a:t>
              </a: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レイヤ</a:t>
              </a:r>
            </a:p>
          </p:txBody>
        </p:sp>
        <p:sp>
          <p:nvSpPr>
            <p:cNvPr id="17" name="正方形/長方形 16"/>
            <p:cNvSpPr/>
            <p:nvPr/>
          </p:nvSpPr>
          <p:spPr>
            <a:xfrm>
              <a:off x="732277" y="1924152"/>
              <a:ext cx="2035744" cy="397206"/>
            </a:xfrm>
            <a:prstGeom prst="rect">
              <a:avLst/>
            </a:prstGeom>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1237563" fontAlgn="auto">
                <a:spcBef>
                  <a:spcPts val="0"/>
                </a:spcBef>
                <a:spcAft>
                  <a:spcPts val="0"/>
                </a:spcAft>
              </a:pPr>
              <a:r>
                <a:rPr lang="en-US" altLang="ja-JP" sz="1050" dirty="0">
                  <a:solidFill>
                    <a:prstClr val="black"/>
                  </a:solidFill>
                  <a:latin typeface="Century Gothic"/>
                  <a:ea typeface="メイリオ" panose="020B0604030504040204" pitchFamily="50" charset="-128"/>
                </a:rPr>
                <a:t>CPU</a:t>
              </a:r>
              <a:r>
                <a:rPr lang="ja-JP" altLang="en-US" sz="1050" dirty="0">
                  <a:solidFill>
                    <a:prstClr val="black"/>
                  </a:solidFill>
                  <a:latin typeface="Century Gothic"/>
                  <a:ea typeface="メイリオ" panose="020B0604030504040204" pitchFamily="50" charset="-128"/>
                </a:rPr>
                <a:t>アクセスを責務とする</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en-US" altLang="ja-JP" sz="1050" dirty="0">
                  <a:solidFill>
                    <a:prstClr val="black"/>
                  </a:solidFill>
                  <a:latin typeface="Century Gothic"/>
                  <a:ea typeface="メイリオ" panose="020B0604030504040204" pitchFamily="50" charset="-128"/>
                </a:rPr>
                <a:t>CPU</a:t>
              </a:r>
              <a:r>
                <a:rPr lang="ja-JP" altLang="en-US" sz="1050" dirty="0">
                  <a:solidFill>
                    <a:prstClr val="black"/>
                  </a:solidFill>
                  <a:latin typeface="Century Gothic"/>
                  <a:ea typeface="メイリオ" panose="020B0604030504040204" pitchFamily="50" charset="-128"/>
                </a:rPr>
                <a:t>の差異を吸収する。</a:t>
              </a:r>
              <a:endParaRPr lang="en-US" altLang="ja-JP" sz="1050"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但し本競技では変更不可</a:t>
              </a:r>
              <a:endParaRPr lang="en-US" altLang="ja-JP" sz="1050" dirty="0">
                <a:solidFill>
                  <a:prstClr val="black"/>
                </a:solidFill>
                <a:latin typeface="Century Gothic"/>
                <a:ea typeface="メイリオ" panose="020B0604030504040204" pitchFamily="50" charset="-128"/>
              </a:endParaRPr>
            </a:p>
          </p:txBody>
        </p:sp>
      </p:grpSp>
      <p:grpSp>
        <p:nvGrpSpPr>
          <p:cNvPr id="18" name="グループ化 17"/>
          <p:cNvGrpSpPr/>
          <p:nvPr/>
        </p:nvGrpSpPr>
        <p:grpSpPr>
          <a:xfrm>
            <a:off x="9797678" y="1108391"/>
            <a:ext cx="2967175" cy="2522824"/>
            <a:chOff x="7540740" y="418818"/>
            <a:chExt cx="2296028" cy="1952185"/>
          </a:xfrm>
        </p:grpSpPr>
        <p:grpSp>
          <p:nvGrpSpPr>
            <p:cNvPr id="19" name="グループ化 18"/>
            <p:cNvGrpSpPr/>
            <p:nvPr/>
          </p:nvGrpSpPr>
          <p:grpSpPr>
            <a:xfrm>
              <a:off x="7540740" y="557774"/>
              <a:ext cx="2296028" cy="1813229"/>
              <a:chOff x="4745137" y="444137"/>
              <a:chExt cx="2296028" cy="1813229"/>
            </a:xfrm>
          </p:grpSpPr>
          <p:sp>
            <p:nvSpPr>
              <p:cNvPr id="21" name="正方形/長方形 20"/>
              <p:cNvSpPr/>
              <p:nvPr/>
            </p:nvSpPr>
            <p:spPr>
              <a:xfrm>
                <a:off x="4810620" y="479608"/>
                <a:ext cx="491552" cy="9812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1237563" fontAlgn="auto">
                  <a:spcBef>
                    <a:spcPts val="0"/>
                  </a:spcBef>
                  <a:spcAft>
                    <a:spcPts val="0"/>
                  </a:spcAft>
                </a:pPr>
                <a:endParaRPr lang="ja-JP" altLang="en-US" sz="2436">
                  <a:solidFill>
                    <a:prstClr val="black"/>
                  </a:solidFill>
                  <a:latin typeface="Century Gothic"/>
                  <a:ea typeface="メイリオ" panose="020B0604030504040204" pitchFamily="50" charset="-128"/>
                </a:endParaRPr>
              </a:p>
            </p:txBody>
          </p:sp>
          <p:sp>
            <p:nvSpPr>
              <p:cNvPr id="22" name="正方形/長方形 21"/>
              <p:cNvSpPr/>
              <p:nvPr/>
            </p:nvSpPr>
            <p:spPr>
              <a:xfrm>
                <a:off x="5301903" y="479576"/>
                <a:ext cx="1739262" cy="9804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1237563" fontAlgn="auto">
                  <a:spcBef>
                    <a:spcPts val="0"/>
                  </a:spcBef>
                  <a:spcAft>
                    <a:spcPts val="0"/>
                  </a:spcAft>
                </a:pPr>
                <a:endParaRPr lang="ja-JP" altLang="en-US" sz="2436">
                  <a:solidFill>
                    <a:prstClr val="black"/>
                  </a:solidFill>
                  <a:latin typeface="Century Gothic"/>
                  <a:ea typeface="メイリオ" panose="020B0604030504040204" pitchFamily="50" charset="-128"/>
                </a:endParaRPr>
              </a:p>
            </p:txBody>
          </p:sp>
          <p:sp>
            <p:nvSpPr>
              <p:cNvPr id="23" name="正方形/長方形 22"/>
              <p:cNvSpPr/>
              <p:nvPr/>
            </p:nvSpPr>
            <p:spPr>
              <a:xfrm>
                <a:off x="4810620" y="1460191"/>
                <a:ext cx="2230545" cy="4463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1237563" fontAlgn="auto">
                  <a:spcBef>
                    <a:spcPts val="0"/>
                  </a:spcBef>
                  <a:spcAft>
                    <a:spcPts val="0"/>
                  </a:spcAft>
                </a:pPr>
                <a:endParaRPr lang="ja-JP" altLang="en-US" sz="2436">
                  <a:solidFill>
                    <a:prstClr val="black"/>
                  </a:solidFill>
                  <a:latin typeface="Century Gothic"/>
                  <a:ea typeface="メイリオ" panose="020B0604030504040204" pitchFamily="50" charset="-128"/>
                </a:endParaRPr>
              </a:p>
            </p:txBody>
          </p:sp>
          <p:sp>
            <p:nvSpPr>
              <p:cNvPr id="24" name="正方形/長方形 23"/>
              <p:cNvSpPr/>
              <p:nvPr/>
            </p:nvSpPr>
            <p:spPr>
              <a:xfrm>
                <a:off x="4810620" y="1900538"/>
                <a:ext cx="2230545" cy="3568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237563" fontAlgn="auto">
                  <a:spcBef>
                    <a:spcPts val="0"/>
                  </a:spcBef>
                  <a:spcAft>
                    <a:spcPts val="0"/>
                  </a:spcAft>
                </a:pPr>
                <a:endParaRPr lang="ja-JP" altLang="en-US" sz="2436">
                  <a:solidFill>
                    <a:prstClr val="black"/>
                  </a:solidFill>
                  <a:latin typeface="Century Gothic"/>
                  <a:ea typeface="メイリオ" panose="020B0604030504040204" pitchFamily="50" charset="-128"/>
                </a:endParaRPr>
              </a:p>
            </p:txBody>
          </p:sp>
          <p:grpSp>
            <p:nvGrpSpPr>
              <p:cNvPr id="25" name="グループ化 24"/>
              <p:cNvGrpSpPr/>
              <p:nvPr/>
            </p:nvGrpSpPr>
            <p:grpSpPr>
              <a:xfrm>
                <a:off x="4882877" y="592575"/>
                <a:ext cx="2133919" cy="1628889"/>
                <a:chOff x="5073444" y="539850"/>
                <a:chExt cx="2133919" cy="1628889"/>
              </a:xfrm>
            </p:grpSpPr>
            <p:cxnSp>
              <p:nvCxnSpPr>
                <p:cNvPr id="31" name="直線矢印コネクタ 30"/>
                <p:cNvCxnSpPr/>
                <p:nvPr/>
              </p:nvCxnSpPr>
              <p:spPr>
                <a:xfrm>
                  <a:off x="5241640" y="1300718"/>
                  <a:ext cx="0" cy="216000"/>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127012" y="1391381"/>
                  <a:ext cx="0" cy="149478"/>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grpSp>
              <p:nvGrpSpPr>
                <p:cNvPr id="33" name="グループ化 32"/>
                <p:cNvGrpSpPr/>
                <p:nvPr/>
              </p:nvGrpSpPr>
              <p:grpSpPr>
                <a:xfrm>
                  <a:off x="5073444" y="539850"/>
                  <a:ext cx="2133919" cy="1628889"/>
                  <a:chOff x="5073444" y="539850"/>
                  <a:chExt cx="2133919" cy="1628889"/>
                </a:xfrm>
              </p:grpSpPr>
              <p:sp>
                <p:nvSpPr>
                  <p:cNvPr id="34" name="正方形/長方形 33"/>
                  <p:cNvSpPr/>
                  <p:nvPr/>
                </p:nvSpPr>
                <p:spPr>
                  <a:xfrm>
                    <a:off x="6562363" y="593938"/>
                    <a:ext cx="263949" cy="49977"/>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775">
                      <a:solidFill>
                        <a:prstClr val="white"/>
                      </a:solidFill>
                      <a:latin typeface="Century Gothic"/>
                      <a:ea typeface="メイリオ" panose="020B0604030504040204" pitchFamily="50" charset="-128"/>
                    </a:endParaRPr>
                  </a:p>
                </p:txBody>
              </p:sp>
              <p:sp>
                <p:nvSpPr>
                  <p:cNvPr id="35" name="正方形/長方形 34"/>
                  <p:cNvSpPr/>
                  <p:nvPr/>
                </p:nvSpPr>
                <p:spPr>
                  <a:xfrm>
                    <a:off x="5073444" y="595856"/>
                    <a:ext cx="143875" cy="49739"/>
                  </a:xfrm>
                  <a:prstGeom prst="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2436">
                      <a:solidFill>
                        <a:prstClr val="white"/>
                      </a:solidFill>
                      <a:latin typeface="Century Gothic"/>
                      <a:ea typeface="メイリオ" panose="020B0604030504040204" pitchFamily="50" charset="-128"/>
                    </a:endParaRPr>
                  </a:p>
                </p:txBody>
              </p:sp>
              <p:grpSp>
                <p:nvGrpSpPr>
                  <p:cNvPr id="36" name="グループ化 35"/>
                  <p:cNvGrpSpPr/>
                  <p:nvPr/>
                </p:nvGrpSpPr>
                <p:grpSpPr>
                  <a:xfrm>
                    <a:off x="5073760" y="539850"/>
                    <a:ext cx="2133603" cy="1628889"/>
                    <a:chOff x="5073760" y="539850"/>
                    <a:chExt cx="2133603" cy="1628889"/>
                  </a:xfrm>
                </p:grpSpPr>
                <p:sp>
                  <p:nvSpPr>
                    <p:cNvPr id="37" name="正方形/長方形 36"/>
                    <p:cNvSpPr/>
                    <p:nvPr/>
                  </p:nvSpPr>
                  <p:spPr>
                    <a:xfrm>
                      <a:off x="6561498" y="643747"/>
                      <a:ext cx="645865" cy="364781"/>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ボーナス決定アルゴリズム</a:t>
                      </a:r>
                    </a:p>
                  </p:txBody>
                </p:sp>
                <p:cxnSp>
                  <p:nvCxnSpPr>
                    <p:cNvPr id="38" name="直線矢印コネクタ 37"/>
                    <p:cNvCxnSpPr>
                      <a:stCxn id="61" idx="3"/>
                      <a:endCxn id="37" idx="1"/>
                    </p:cNvCxnSpPr>
                    <p:nvPr/>
                  </p:nvCxnSpPr>
                  <p:spPr>
                    <a:xfrm>
                      <a:off x="6448907" y="824752"/>
                      <a:ext cx="112591" cy="1386"/>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5073760" y="647561"/>
                      <a:ext cx="318408" cy="630321"/>
                    </a:xfrm>
                    <a:prstGeom prst="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タスク</a:t>
                      </a:r>
                    </a:p>
                  </p:txBody>
                </p:sp>
                <p:grpSp>
                  <p:nvGrpSpPr>
                    <p:cNvPr id="40" name="グループ化 39"/>
                    <p:cNvGrpSpPr/>
                    <p:nvPr/>
                  </p:nvGrpSpPr>
                  <p:grpSpPr>
                    <a:xfrm>
                      <a:off x="5081587" y="539850"/>
                      <a:ext cx="2116250" cy="1628889"/>
                      <a:chOff x="5091113" y="539850"/>
                      <a:chExt cx="2116250" cy="1628889"/>
                    </a:xfrm>
                  </p:grpSpPr>
                  <p:grpSp>
                    <p:nvGrpSpPr>
                      <p:cNvPr id="41" name="グループ化 40"/>
                      <p:cNvGrpSpPr/>
                      <p:nvPr/>
                    </p:nvGrpSpPr>
                    <p:grpSpPr>
                      <a:xfrm>
                        <a:off x="5091113" y="614112"/>
                        <a:ext cx="2116250" cy="1554627"/>
                        <a:chOff x="33373" y="1744998"/>
                        <a:chExt cx="2116250" cy="1554627"/>
                      </a:xfrm>
                    </p:grpSpPr>
                    <p:grpSp>
                      <p:nvGrpSpPr>
                        <p:cNvPr id="45" name="グループ化 44"/>
                        <p:cNvGrpSpPr/>
                        <p:nvPr/>
                      </p:nvGrpSpPr>
                      <p:grpSpPr>
                        <a:xfrm>
                          <a:off x="33373" y="1744998"/>
                          <a:ext cx="2116250" cy="1172700"/>
                          <a:chOff x="1638925" y="592902"/>
                          <a:chExt cx="2116250" cy="1172700"/>
                        </a:xfrm>
                      </p:grpSpPr>
                      <p:grpSp>
                        <p:nvGrpSpPr>
                          <p:cNvPr id="51" name="グループ化 50"/>
                          <p:cNvGrpSpPr/>
                          <p:nvPr/>
                        </p:nvGrpSpPr>
                        <p:grpSpPr>
                          <a:xfrm>
                            <a:off x="2093382" y="592902"/>
                            <a:ext cx="418799" cy="276040"/>
                            <a:chOff x="2676817" y="1021060"/>
                            <a:chExt cx="418799" cy="276040"/>
                          </a:xfrm>
                          <a:solidFill>
                            <a:srgbClr val="FF0000"/>
                          </a:solidFill>
                        </p:grpSpPr>
                        <p:sp>
                          <p:nvSpPr>
                            <p:cNvPr id="62" name="正方形/長方形 61"/>
                            <p:cNvSpPr/>
                            <p:nvPr/>
                          </p:nvSpPr>
                          <p:spPr>
                            <a:xfrm>
                              <a:off x="2676817" y="1021060"/>
                              <a:ext cx="242888" cy="52387"/>
                            </a:xfrm>
                            <a:prstGeom prst="rect">
                              <a:avLst/>
                            </a:prstGeom>
                            <a:solidFill>
                              <a:srgbClr val="B48AD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2436">
                                <a:solidFill>
                                  <a:prstClr val="white"/>
                                </a:solidFill>
                                <a:latin typeface="Century Gothic"/>
                                <a:ea typeface="メイリオ" panose="020B0604030504040204" pitchFamily="50" charset="-128"/>
                              </a:endParaRPr>
                            </a:p>
                          </p:txBody>
                        </p:sp>
                        <p:sp>
                          <p:nvSpPr>
                            <p:cNvPr id="63" name="正方形/長方形 62"/>
                            <p:cNvSpPr/>
                            <p:nvPr/>
                          </p:nvSpPr>
                          <p:spPr>
                            <a:xfrm>
                              <a:off x="2676817" y="1073679"/>
                              <a:ext cx="418799" cy="223421"/>
                            </a:xfrm>
                            <a:prstGeom prst="rect">
                              <a:avLst/>
                            </a:prstGeom>
                            <a:solidFill>
                              <a:srgbClr val="B48AD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走行体</a:t>
                              </a:r>
                              <a:endParaRPr lang="en-US" altLang="ja-JP" sz="775" dirty="0">
                                <a:solidFill>
                                  <a:prstClr val="black"/>
                                </a:solidFill>
                                <a:latin typeface="Century Gothic"/>
                                <a:ea typeface="メイリオ" panose="020B0604030504040204" pitchFamily="50" charset="-128"/>
                              </a:endParaRPr>
                            </a:p>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管理</a:t>
                              </a:r>
                            </a:p>
                          </p:txBody>
                        </p:sp>
                      </p:grpSp>
                      <p:grpSp>
                        <p:nvGrpSpPr>
                          <p:cNvPr id="52" name="グループ化 51"/>
                          <p:cNvGrpSpPr/>
                          <p:nvPr/>
                        </p:nvGrpSpPr>
                        <p:grpSpPr>
                          <a:xfrm>
                            <a:off x="2619302" y="598061"/>
                            <a:ext cx="386943" cy="362639"/>
                            <a:chOff x="2437116" y="1032476"/>
                            <a:chExt cx="386943" cy="362639"/>
                          </a:xfrm>
                          <a:solidFill>
                            <a:schemeClr val="accent2"/>
                          </a:solidFill>
                        </p:grpSpPr>
                        <p:sp>
                          <p:nvSpPr>
                            <p:cNvPr id="60" name="正方形/長方形 59"/>
                            <p:cNvSpPr/>
                            <p:nvPr/>
                          </p:nvSpPr>
                          <p:spPr>
                            <a:xfrm>
                              <a:off x="2437116" y="1032476"/>
                              <a:ext cx="242888" cy="52387"/>
                            </a:xfrm>
                            <a:prstGeom prst="rect">
                              <a:avLst/>
                            </a:prstGeom>
                            <a:solidFill>
                              <a:schemeClr val="accent1">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775">
                                <a:solidFill>
                                  <a:prstClr val="white"/>
                                </a:solidFill>
                                <a:latin typeface="Century Gothic"/>
                                <a:ea typeface="メイリオ" panose="020B0604030504040204" pitchFamily="50" charset="-128"/>
                              </a:endParaRPr>
                            </a:p>
                          </p:txBody>
                        </p:sp>
                        <p:sp>
                          <p:nvSpPr>
                            <p:cNvPr id="61" name="正方形/長方形 60"/>
                            <p:cNvSpPr/>
                            <p:nvPr/>
                          </p:nvSpPr>
                          <p:spPr>
                            <a:xfrm>
                              <a:off x="2437593" y="1080799"/>
                              <a:ext cx="386466" cy="314316"/>
                            </a:xfrm>
                            <a:prstGeom prst="rect">
                              <a:avLst/>
                            </a:prstGeom>
                            <a:solidFill>
                              <a:schemeClr val="accent1">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区間管理</a:t>
                              </a:r>
                            </a:p>
                          </p:txBody>
                        </p:sp>
                      </p:grpSp>
                      <p:grpSp>
                        <p:nvGrpSpPr>
                          <p:cNvPr id="53" name="グループ化 52"/>
                          <p:cNvGrpSpPr/>
                          <p:nvPr/>
                        </p:nvGrpSpPr>
                        <p:grpSpPr>
                          <a:xfrm>
                            <a:off x="2115962" y="1012505"/>
                            <a:ext cx="1639213" cy="329700"/>
                            <a:chOff x="1905706" y="978163"/>
                            <a:chExt cx="1639213" cy="329700"/>
                          </a:xfrm>
                          <a:solidFill>
                            <a:schemeClr val="accent4"/>
                          </a:solidFill>
                        </p:grpSpPr>
                        <p:sp>
                          <p:nvSpPr>
                            <p:cNvPr id="58" name="正方形/長方形 57"/>
                            <p:cNvSpPr/>
                            <p:nvPr/>
                          </p:nvSpPr>
                          <p:spPr>
                            <a:xfrm>
                              <a:off x="1905706" y="978163"/>
                              <a:ext cx="304622" cy="74417"/>
                            </a:xfrm>
                            <a:prstGeom prst="rect">
                              <a:avLst/>
                            </a:prstGeom>
                            <a:solidFill>
                              <a:srgbClr val="FF7C8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775">
                                <a:solidFill>
                                  <a:prstClr val="white"/>
                                </a:solidFill>
                                <a:latin typeface="Century Gothic"/>
                                <a:ea typeface="メイリオ" panose="020B0604030504040204" pitchFamily="50" charset="-128"/>
                              </a:endParaRPr>
                            </a:p>
                          </p:txBody>
                        </p:sp>
                        <p:sp>
                          <p:nvSpPr>
                            <p:cNvPr id="59" name="正方形/長方形 58"/>
                            <p:cNvSpPr/>
                            <p:nvPr/>
                          </p:nvSpPr>
                          <p:spPr>
                            <a:xfrm>
                              <a:off x="1905706" y="1054680"/>
                              <a:ext cx="1639213" cy="253183"/>
                            </a:xfrm>
                            <a:prstGeom prst="rect">
                              <a:avLst/>
                            </a:prstGeom>
                            <a:solidFill>
                              <a:srgbClr val="FF7C8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走行体動作</a:t>
                              </a:r>
                            </a:p>
                          </p:txBody>
                        </p:sp>
                      </p:grpSp>
                      <p:grpSp>
                        <p:nvGrpSpPr>
                          <p:cNvPr id="54" name="グループ化 53"/>
                          <p:cNvGrpSpPr/>
                          <p:nvPr/>
                        </p:nvGrpSpPr>
                        <p:grpSpPr>
                          <a:xfrm>
                            <a:off x="1638925" y="1473930"/>
                            <a:ext cx="2090850" cy="291672"/>
                            <a:chOff x="1428669" y="1033525"/>
                            <a:chExt cx="2090850" cy="291672"/>
                          </a:xfrm>
                          <a:solidFill>
                            <a:schemeClr val="accent4">
                              <a:lumMod val="20000"/>
                              <a:lumOff val="80000"/>
                            </a:schemeClr>
                          </a:solidFill>
                        </p:grpSpPr>
                        <p:sp>
                          <p:nvSpPr>
                            <p:cNvPr id="56" name="正方形/長方形 55"/>
                            <p:cNvSpPr/>
                            <p:nvPr/>
                          </p:nvSpPr>
                          <p:spPr>
                            <a:xfrm>
                              <a:off x="1428669" y="1033525"/>
                              <a:ext cx="301054" cy="45719"/>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775">
                                <a:solidFill>
                                  <a:prstClr val="white"/>
                                </a:solidFill>
                                <a:latin typeface="Century Gothic"/>
                                <a:ea typeface="メイリオ" panose="020B0604030504040204" pitchFamily="50" charset="-128"/>
                              </a:endParaRPr>
                            </a:p>
                          </p:txBody>
                        </p:sp>
                        <p:sp>
                          <p:nvSpPr>
                            <p:cNvPr id="57" name="正方形/長方形 56"/>
                            <p:cNvSpPr/>
                            <p:nvPr/>
                          </p:nvSpPr>
                          <p:spPr>
                            <a:xfrm>
                              <a:off x="1428669" y="1079244"/>
                              <a:ext cx="2090850" cy="245953"/>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ja-JP" altLang="en-US" sz="775" dirty="0">
                                  <a:solidFill>
                                    <a:prstClr val="black"/>
                                  </a:solidFill>
                                  <a:latin typeface="Century Gothic"/>
                                  <a:ea typeface="メイリオ" panose="020B0604030504040204" pitchFamily="50" charset="-128"/>
                                </a:rPr>
                                <a:t>デバイスドライバ</a:t>
                              </a:r>
                            </a:p>
                          </p:txBody>
                        </p:sp>
                      </p:grpSp>
                      <p:cxnSp>
                        <p:nvCxnSpPr>
                          <p:cNvPr id="55" name="直線矢印コネクタ 54"/>
                          <p:cNvCxnSpPr/>
                          <p:nvPr/>
                        </p:nvCxnSpPr>
                        <p:spPr>
                          <a:xfrm flipH="1" flipV="1">
                            <a:off x="2506202" y="738181"/>
                            <a:ext cx="87700" cy="1238"/>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33373" y="3056136"/>
                          <a:ext cx="2090850" cy="243489"/>
                          <a:chOff x="1849884" y="2040983"/>
                          <a:chExt cx="2090850" cy="243489"/>
                        </a:xfrm>
                      </p:grpSpPr>
                      <p:sp>
                        <p:nvSpPr>
                          <p:cNvPr id="49" name="正方形/長方形 48"/>
                          <p:cNvSpPr/>
                          <p:nvPr/>
                        </p:nvSpPr>
                        <p:spPr>
                          <a:xfrm>
                            <a:off x="1849884" y="2040983"/>
                            <a:ext cx="293820" cy="45719"/>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endParaRPr lang="ja-JP" altLang="en-US" sz="775">
                              <a:solidFill>
                                <a:prstClr val="white"/>
                              </a:solidFill>
                              <a:latin typeface="Century Gothic"/>
                              <a:ea typeface="メイリオ" panose="020B0604030504040204" pitchFamily="50" charset="-128"/>
                            </a:endParaRPr>
                          </a:p>
                        </p:txBody>
                      </p:sp>
                      <p:sp>
                        <p:nvSpPr>
                          <p:cNvPr id="50" name="正方形/長方形 49"/>
                          <p:cNvSpPr/>
                          <p:nvPr/>
                        </p:nvSpPr>
                        <p:spPr>
                          <a:xfrm>
                            <a:off x="1849884" y="2077462"/>
                            <a:ext cx="2090850" cy="20701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644" rtl="0" eaLnBrk="1" latinLnBrk="0" hangingPunct="1">
                              <a:defRPr kumimoji="1" sz="1885" kern="1200">
                                <a:solidFill>
                                  <a:schemeClr val="lt1"/>
                                </a:solidFill>
                                <a:latin typeface="+mn-lt"/>
                                <a:ea typeface="+mn-ea"/>
                                <a:cs typeface="+mn-cs"/>
                              </a:defRPr>
                            </a:lvl1pPr>
                            <a:lvl2pPr marL="478822" algn="l" defTabSz="957644" rtl="0" eaLnBrk="1" latinLnBrk="0" hangingPunct="1">
                              <a:defRPr kumimoji="1" sz="1885" kern="1200">
                                <a:solidFill>
                                  <a:schemeClr val="lt1"/>
                                </a:solidFill>
                                <a:latin typeface="+mn-lt"/>
                                <a:ea typeface="+mn-ea"/>
                                <a:cs typeface="+mn-cs"/>
                              </a:defRPr>
                            </a:lvl2pPr>
                            <a:lvl3pPr marL="957644" algn="l" defTabSz="957644" rtl="0" eaLnBrk="1" latinLnBrk="0" hangingPunct="1">
                              <a:defRPr kumimoji="1" sz="1885" kern="1200">
                                <a:solidFill>
                                  <a:schemeClr val="lt1"/>
                                </a:solidFill>
                                <a:latin typeface="+mn-lt"/>
                                <a:ea typeface="+mn-ea"/>
                                <a:cs typeface="+mn-cs"/>
                              </a:defRPr>
                            </a:lvl3pPr>
                            <a:lvl4pPr marL="1436465" algn="l" defTabSz="957644" rtl="0" eaLnBrk="1" latinLnBrk="0" hangingPunct="1">
                              <a:defRPr kumimoji="1" sz="1885" kern="1200">
                                <a:solidFill>
                                  <a:schemeClr val="lt1"/>
                                </a:solidFill>
                                <a:latin typeface="+mn-lt"/>
                                <a:ea typeface="+mn-ea"/>
                                <a:cs typeface="+mn-cs"/>
                              </a:defRPr>
                            </a:lvl4pPr>
                            <a:lvl5pPr marL="1915286" algn="l" defTabSz="957644" rtl="0" eaLnBrk="1" latinLnBrk="0" hangingPunct="1">
                              <a:defRPr kumimoji="1" sz="1885" kern="1200">
                                <a:solidFill>
                                  <a:schemeClr val="lt1"/>
                                </a:solidFill>
                                <a:latin typeface="+mn-lt"/>
                                <a:ea typeface="+mn-ea"/>
                                <a:cs typeface="+mn-cs"/>
                              </a:defRPr>
                            </a:lvl5pPr>
                            <a:lvl6pPr marL="2394107" algn="l" defTabSz="957644" rtl="0" eaLnBrk="1" latinLnBrk="0" hangingPunct="1">
                              <a:defRPr kumimoji="1" sz="1885" kern="1200">
                                <a:solidFill>
                                  <a:schemeClr val="lt1"/>
                                </a:solidFill>
                                <a:latin typeface="+mn-lt"/>
                                <a:ea typeface="+mn-ea"/>
                                <a:cs typeface="+mn-cs"/>
                              </a:defRPr>
                            </a:lvl6pPr>
                            <a:lvl7pPr marL="2872929" algn="l" defTabSz="957644" rtl="0" eaLnBrk="1" latinLnBrk="0" hangingPunct="1">
                              <a:defRPr kumimoji="1" sz="1885" kern="1200">
                                <a:solidFill>
                                  <a:schemeClr val="lt1"/>
                                </a:solidFill>
                                <a:latin typeface="+mn-lt"/>
                                <a:ea typeface="+mn-ea"/>
                                <a:cs typeface="+mn-cs"/>
                              </a:defRPr>
                            </a:lvl7pPr>
                            <a:lvl8pPr marL="3351750" algn="l" defTabSz="957644" rtl="0" eaLnBrk="1" latinLnBrk="0" hangingPunct="1">
                              <a:defRPr kumimoji="1" sz="1885" kern="1200">
                                <a:solidFill>
                                  <a:schemeClr val="lt1"/>
                                </a:solidFill>
                                <a:latin typeface="+mn-lt"/>
                                <a:ea typeface="+mn-ea"/>
                                <a:cs typeface="+mn-cs"/>
                              </a:defRPr>
                            </a:lvl8pPr>
                            <a:lvl9pPr marL="3830572" algn="l" defTabSz="957644" rtl="0" eaLnBrk="1" latinLnBrk="0" hangingPunct="1">
                              <a:defRPr kumimoji="1" sz="1885" kern="1200">
                                <a:solidFill>
                                  <a:schemeClr val="lt1"/>
                                </a:solidFill>
                                <a:latin typeface="+mn-lt"/>
                                <a:ea typeface="+mn-ea"/>
                                <a:cs typeface="+mn-cs"/>
                              </a:defRPr>
                            </a:lvl9pPr>
                          </a:lstStyle>
                          <a:p>
                            <a:pPr algn="ctr" defTabSz="1237563" fontAlgn="auto">
                              <a:spcBef>
                                <a:spcPts val="0"/>
                              </a:spcBef>
                              <a:spcAft>
                                <a:spcPts val="0"/>
                              </a:spcAft>
                            </a:pPr>
                            <a:r>
                              <a:rPr lang="en-US" altLang="ja-JP" sz="775" dirty="0">
                                <a:solidFill>
                                  <a:prstClr val="black"/>
                                </a:solidFill>
                                <a:latin typeface="Century Gothic"/>
                                <a:ea typeface="メイリオ" panose="020B0604030504040204" pitchFamily="50" charset="-128"/>
                              </a:rPr>
                              <a:t>API</a:t>
                            </a:r>
                            <a:endParaRPr lang="ja-JP" altLang="en-US" sz="775" dirty="0">
                              <a:solidFill>
                                <a:prstClr val="black"/>
                              </a:solidFill>
                              <a:latin typeface="Century Gothic"/>
                              <a:ea typeface="メイリオ" panose="020B0604030504040204" pitchFamily="50" charset="-128"/>
                            </a:endParaRPr>
                          </a:p>
                        </p:txBody>
                      </p:sp>
                    </p:grpSp>
                    <p:cxnSp>
                      <p:nvCxnSpPr>
                        <p:cNvPr id="47" name="直線矢印コネクタ 46"/>
                        <p:cNvCxnSpPr/>
                        <p:nvPr/>
                      </p:nvCxnSpPr>
                      <p:spPr>
                        <a:xfrm>
                          <a:off x="1219443" y="2126931"/>
                          <a:ext cx="4350" cy="1233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57" idx="2"/>
                          <a:endCxn id="50" idx="0"/>
                        </p:cNvCxnSpPr>
                        <p:nvPr/>
                      </p:nvCxnSpPr>
                      <p:spPr>
                        <a:xfrm>
                          <a:off x="1078798" y="2917698"/>
                          <a:ext cx="0" cy="174917"/>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grpSp>
                  <p:cxnSp>
                    <p:nvCxnSpPr>
                      <p:cNvPr id="42" name="直線コネクタ 41"/>
                      <p:cNvCxnSpPr/>
                      <p:nvPr/>
                    </p:nvCxnSpPr>
                    <p:spPr>
                      <a:xfrm flipV="1">
                        <a:off x="5299640" y="544974"/>
                        <a:ext cx="2728" cy="102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5299640" y="539850"/>
                        <a:ext cx="1062716" cy="3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6362356" y="539850"/>
                        <a:ext cx="0" cy="1061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grpSp>
          <p:cxnSp>
            <p:nvCxnSpPr>
              <p:cNvPr id="26" name="直線矢印コネクタ 25"/>
              <p:cNvCxnSpPr/>
              <p:nvPr/>
            </p:nvCxnSpPr>
            <p:spPr>
              <a:xfrm>
                <a:off x="5554877" y="949227"/>
                <a:ext cx="5346" cy="1317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4745137" y="451785"/>
                <a:ext cx="604332" cy="163735"/>
              </a:xfrm>
              <a:prstGeom prst="rect">
                <a:avLst/>
              </a:prstGeom>
              <a:noFill/>
            </p:spPr>
            <p:txBody>
              <a:bodyPr wrap="none" rtlCol="0">
                <a:spAutoFit/>
              </a:bodyPr>
              <a:lstStyle/>
              <a:p>
                <a:pPr defTabSz="1237563" fontAlgn="auto">
                  <a:spcBef>
                    <a:spcPts val="0"/>
                  </a:spcBef>
                  <a:spcAft>
                    <a:spcPts val="0"/>
                  </a:spcAft>
                </a:pPr>
                <a:r>
                  <a:rPr lang="ja-JP" altLang="en-US" sz="775" b="1" dirty="0">
                    <a:solidFill>
                      <a:prstClr val="black"/>
                    </a:solidFill>
                    <a:latin typeface="Century Gothic"/>
                    <a:ea typeface="メイリオ" panose="020B0604030504040204" pitchFamily="50" charset="-128"/>
                  </a:rPr>
                  <a:t>タスクレイヤ</a:t>
                </a:r>
              </a:p>
            </p:txBody>
          </p:sp>
          <p:sp>
            <p:nvSpPr>
              <p:cNvPr id="28" name="テキスト ボックス 27"/>
              <p:cNvSpPr txBox="1"/>
              <p:nvPr/>
            </p:nvSpPr>
            <p:spPr>
              <a:xfrm>
                <a:off x="5379645" y="444137"/>
                <a:ext cx="604332" cy="163735"/>
              </a:xfrm>
              <a:prstGeom prst="rect">
                <a:avLst/>
              </a:prstGeom>
              <a:noFill/>
            </p:spPr>
            <p:txBody>
              <a:bodyPr wrap="none" rtlCol="0">
                <a:spAutoFit/>
              </a:bodyPr>
              <a:lstStyle/>
              <a:p>
                <a:pPr defTabSz="1237563" fontAlgn="auto">
                  <a:spcBef>
                    <a:spcPts val="0"/>
                  </a:spcBef>
                  <a:spcAft>
                    <a:spcPts val="0"/>
                  </a:spcAft>
                </a:pPr>
                <a:r>
                  <a:rPr lang="ja-JP" altLang="en-US" sz="775" b="1" dirty="0">
                    <a:solidFill>
                      <a:prstClr val="black"/>
                    </a:solidFill>
                    <a:latin typeface="Century Gothic"/>
                    <a:ea typeface="メイリオ" panose="020B0604030504040204" pitchFamily="50" charset="-128"/>
                  </a:rPr>
                  <a:t>アプリレイヤ</a:t>
                </a:r>
              </a:p>
            </p:txBody>
          </p:sp>
          <p:sp>
            <p:nvSpPr>
              <p:cNvPr id="29" name="テキスト ボックス 28"/>
              <p:cNvSpPr txBox="1"/>
              <p:nvPr/>
            </p:nvSpPr>
            <p:spPr>
              <a:xfrm>
                <a:off x="5131474" y="1429256"/>
                <a:ext cx="681238" cy="163735"/>
              </a:xfrm>
              <a:prstGeom prst="rect">
                <a:avLst/>
              </a:prstGeom>
              <a:noFill/>
            </p:spPr>
            <p:txBody>
              <a:bodyPr wrap="none" rtlCol="0">
                <a:spAutoFit/>
              </a:bodyPr>
              <a:lstStyle/>
              <a:p>
                <a:pPr defTabSz="1237563" fontAlgn="auto">
                  <a:spcBef>
                    <a:spcPts val="0"/>
                  </a:spcBef>
                  <a:spcAft>
                    <a:spcPts val="0"/>
                  </a:spcAft>
                </a:pPr>
                <a:r>
                  <a:rPr lang="ja-JP" altLang="en-US" sz="775" b="1" dirty="0">
                    <a:solidFill>
                      <a:prstClr val="black"/>
                    </a:solidFill>
                    <a:latin typeface="Century Gothic"/>
                    <a:ea typeface="メイリオ" panose="020B0604030504040204" pitchFamily="50" charset="-128"/>
                  </a:rPr>
                  <a:t>デバイスレイヤ</a:t>
                </a:r>
              </a:p>
            </p:txBody>
          </p:sp>
          <p:sp>
            <p:nvSpPr>
              <p:cNvPr id="30" name="テキスト ボックス 29"/>
              <p:cNvSpPr txBox="1"/>
              <p:nvPr/>
            </p:nvSpPr>
            <p:spPr>
              <a:xfrm>
                <a:off x="5131473" y="1861417"/>
                <a:ext cx="477810" cy="163735"/>
              </a:xfrm>
              <a:prstGeom prst="rect">
                <a:avLst/>
              </a:prstGeom>
              <a:noFill/>
            </p:spPr>
            <p:txBody>
              <a:bodyPr wrap="none" rtlCol="0">
                <a:spAutoFit/>
              </a:bodyPr>
              <a:lstStyle/>
              <a:p>
                <a:pPr defTabSz="1237563" fontAlgn="auto">
                  <a:spcBef>
                    <a:spcPts val="0"/>
                  </a:spcBef>
                  <a:spcAft>
                    <a:spcPts val="0"/>
                  </a:spcAft>
                </a:pPr>
                <a:r>
                  <a:rPr lang="en-US" altLang="ja-JP" sz="775" b="1" dirty="0">
                    <a:solidFill>
                      <a:prstClr val="black"/>
                    </a:solidFill>
                    <a:latin typeface="Century Gothic"/>
                    <a:ea typeface="メイリオ" panose="020B0604030504040204" pitchFamily="50" charset="-128"/>
                  </a:rPr>
                  <a:t>OS</a:t>
                </a:r>
                <a:r>
                  <a:rPr lang="ja-JP" altLang="en-US" sz="775" b="1" dirty="0">
                    <a:solidFill>
                      <a:prstClr val="black"/>
                    </a:solidFill>
                    <a:latin typeface="Century Gothic"/>
                    <a:ea typeface="メイリオ" panose="020B0604030504040204" pitchFamily="50" charset="-128"/>
                  </a:rPr>
                  <a:t>レイヤ</a:t>
                </a:r>
              </a:p>
            </p:txBody>
          </p:sp>
        </p:grpSp>
        <p:sp>
          <p:nvSpPr>
            <p:cNvPr id="20" name="テキスト ボックス 19"/>
            <p:cNvSpPr txBox="1"/>
            <p:nvPr/>
          </p:nvSpPr>
          <p:spPr>
            <a:xfrm>
              <a:off x="8106091" y="418818"/>
              <a:ext cx="1599900" cy="194597"/>
            </a:xfrm>
            <a:prstGeom prst="rect">
              <a:avLst/>
            </a:prstGeom>
            <a:noFill/>
          </p:spPr>
          <p:txBody>
            <a:bodyPr wrap="square" rtlCol="0">
              <a:spAutoFit/>
            </a:bodyPr>
            <a:lstStyle/>
            <a:p>
              <a:pPr defTabSz="1237563" fontAlgn="auto">
                <a:spcBef>
                  <a:spcPts val="0"/>
                </a:spcBef>
                <a:spcAft>
                  <a:spcPts val="0"/>
                </a:spcAft>
              </a:pPr>
              <a:r>
                <a:rPr lang="ja-JP" altLang="en-US" sz="1034" u="sng" dirty="0">
                  <a:solidFill>
                    <a:prstClr val="black"/>
                  </a:solidFill>
                  <a:latin typeface="Century Gothic"/>
                  <a:ea typeface="メイリオ" panose="020B0604030504040204" pitchFamily="50" charset="-128"/>
                </a:rPr>
                <a:t>決定したアーキテクチャ</a:t>
              </a:r>
              <a:endParaRPr lang="en-US" altLang="ja-JP" sz="1034" u="sng" dirty="0">
                <a:solidFill>
                  <a:prstClr val="black"/>
                </a:solidFill>
                <a:latin typeface="Century Gothic"/>
                <a:ea typeface="メイリオ" panose="020B0604030504040204" pitchFamily="50" charset="-128"/>
              </a:endParaRPr>
            </a:p>
          </p:txBody>
        </p:sp>
      </p:grpSp>
      <p:sp>
        <p:nvSpPr>
          <p:cNvPr id="70" name="テキスト ボックス 69">
            <a:extLst>
              <a:ext uri="{FF2B5EF4-FFF2-40B4-BE49-F238E27FC236}">
                <a16:creationId xmlns="" xmlns:a16="http://schemas.microsoft.com/office/drawing/2014/main" id="{2ABCDD8A-4CCD-496C-A5A8-D230CA8C3413}"/>
              </a:ext>
            </a:extLst>
          </p:cNvPr>
          <p:cNvSpPr txBox="1"/>
          <p:nvPr/>
        </p:nvSpPr>
        <p:spPr>
          <a:xfrm>
            <a:off x="7253787" y="989516"/>
            <a:ext cx="1507344" cy="238109"/>
          </a:xfrm>
          <a:prstGeom prst="rect">
            <a:avLst/>
          </a:prstGeom>
          <a:solidFill>
            <a:schemeClr val="bg1"/>
          </a:solidFill>
        </p:spPr>
        <p:txBody>
          <a:bodyPr wrap="square" rtlCol="0">
            <a:spAutoFit/>
          </a:bodyPr>
          <a:lstStyle/>
          <a:p>
            <a:r>
              <a:rPr lang="ja-JP" altLang="en-US" sz="900" u="sng" dirty="0">
                <a:latin typeface="+mn-ea"/>
                <a:ea typeface="+mn-ea"/>
              </a:rPr>
              <a:t>表 </a:t>
            </a:r>
            <a:r>
              <a:rPr lang="en-US" altLang="ja-JP" sz="900" u="sng" dirty="0">
                <a:latin typeface="+mn-ea"/>
                <a:ea typeface="+mn-ea"/>
              </a:rPr>
              <a:t>4-2.</a:t>
            </a:r>
            <a:r>
              <a:rPr lang="ja-JP" altLang="en-US" sz="900" u="sng" dirty="0">
                <a:latin typeface="+mn-ea"/>
                <a:ea typeface="+mn-ea"/>
              </a:rPr>
              <a:t>パッケージと責務</a:t>
            </a:r>
            <a:endParaRPr kumimoji="1" lang="ja-JP" altLang="en-US" sz="900" u="sng" dirty="0">
              <a:latin typeface="+mn-ea"/>
              <a:ea typeface="+mn-ea"/>
            </a:endParaRPr>
          </a:p>
        </p:txBody>
      </p:sp>
      <p:sp>
        <p:nvSpPr>
          <p:cNvPr id="71" name="テキスト ボックス 70">
            <a:extLst>
              <a:ext uri="{FF2B5EF4-FFF2-40B4-BE49-F238E27FC236}">
                <a16:creationId xmlns="" xmlns:a16="http://schemas.microsoft.com/office/drawing/2014/main" id="{04161E22-8FEC-46FC-B379-EA494977D4F1}"/>
              </a:ext>
            </a:extLst>
          </p:cNvPr>
          <p:cNvSpPr txBox="1"/>
          <p:nvPr/>
        </p:nvSpPr>
        <p:spPr>
          <a:xfrm>
            <a:off x="10433248" y="3669449"/>
            <a:ext cx="2091133" cy="230832"/>
          </a:xfrm>
          <a:prstGeom prst="rect">
            <a:avLst/>
          </a:prstGeom>
          <a:solidFill>
            <a:schemeClr val="bg1"/>
          </a:solidFill>
        </p:spPr>
        <p:txBody>
          <a:bodyPr wrap="square" rtlCol="0">
            <a:spAutoFit/>
          </a:bodyPr>
          <a:lstStyle/>
          <a:p>
            <a:r>
              <a:rPr lang="ja-JP" altLang="en-US" sz="900" u="sng" dirty="0">
                <a:latin typeface="+mn-ea"/>
                <a:ea typeface="+mn-ea"/>
              </a:rPr>
              <a:t>図 </a:t>
            </a:r>
            <a:r>
              <a:rPr lang="en-US" altLang="ja-JP" sz="900" u="sng" dirty="0">
                <a:latin typeface="+mn-ea"/>
                <a:ea typeface="+mn-ea"/>
              </a:rPr>
              <a:t>4-2.</a:t>
            </a:r>
            <a:r>
              <a:rPr lang="ja-JP" altLang="en-US" sz="900" u="sng" dirty="0">
                <a:latin typeface="+mn-ea"/>
                <a:ea typeface="+mn-ea"/>
              </a:rPr>
              <a:t> 採用したアーキテクチャ図</a:t>
            </a:r>
            <a:endParaRPr lang="en-US" altLang="ja-JP" sz="900" u="sng" dirty="0">
              <a:latin typeface="+mn-ea"/>
              <a:ea typeface="+mn-ea"/>
            </a:endParaRPr>
          </a:p>
        </p:txBody>
      </p:sp>
      <p:graphicFrame>
        <p:nvGraphicFramePr>
          <p:cNvPr id="84" name="表 83"/>
          <p:cNvGraphicFramePr>
            <a:graphicFrameLocks noGrp="1"/>
          </p:cNvGraphicFramePr>
          <p:nvPr>
            <p:extLst>
              <p:ext uri="{D42A27DB-BD31-4B8C-83A1-F6EECF244321}">
                <p14:modId xmlns:p14="http://schemas.microsoft.com/office/powerpoint/2010/main" val="2132557869"/>
              </p:ext>
            </p:extLst>
          </p:nvPr>
        </p:nvGraphicFramePr>
        <p:xfrm>
          <a:off x="6391443" y="1219875"/>
          <a:ext cx="3468972" cy="2629248"/>
        </p:xfrm>
        <a:graphic>
          <a:graphicData uri="http://schemas.openxmlformats.org/drawingml/2006/table">
            <a:tbl>
              <a:tblPr firstRow="1" bandRow="1">
                <a:tableStyleId>{5C22544A-7EE6-4342-B048-85BDC9FD1C3A}</a:tableStyleId>
              </a:tblPr>
              <a:tblGrid>
                <a:gridCol w="1037504">
                  <a:extLst>
                    <a:ext uri="{9D8B030D-6E8A-4147-A177-3AD203B41FA5}">
                      <a16:colId xmlns="" xmlns:a16="http://schemas.microsoft.com/office/drawing/2014/main" val="20000"/>
                    </a:ext>
                  </a:extLst>
                </a:gridCol>
                <a:gridCol w="2431468">
                  <a:extLst>
                    <a:ext uri="{9D8B030D-6E8A-4147-A177-3AD203B41FA5}">
                      <a16:colId xmlns="" xmlns:a16="http://schemas.microsoft.com/office/drawing/2014/main" val="20001"/>
                    </a:ext>
                  </a:extLst>
                </a:gridCol>
              </a:tblGrid>
              <a:tr h="258971">
                <a:tc>
                  <a:txBody>
                    <a:bodyPr/>
                    <a:lstStyle/>
                    <a:p>
                      <a:pPr algn="ctr"/>
                      <a:r>
                        <a:rPr kumimoji="1" lang="ja-JP" altLang="en-US" sz="1050" dirty="0"/>
                        <a:t>パッケージ</a:t>
                      </a:r>
                    </a:p>
                  </a:txBody>
                  <a:tcPr marL="118169" marR="118169" marT="59084" marB="59084" anchor="ctr"/>
                </a:tc>
                <a:tc>
                  <a:txBody>
                    <a:bodyPr/>
                    <a:lstStyle/>
                    <a:p>
                      <a:pPr algn="ctr"/>
                      <a:r>
                        <a:rPr kumimoji="1" lang="ja-JP" altLang="en-US" sz="1050" dirty="0"/>
                        <a:t>責務</a:t>
                      </a:r>
                      <a:endParaRPr kumimoji="1" lang="en-US" altLang="ja-JP" sz="1050" dirty="0"/>
                    </a:p>
                  </a:txBody>
                  <a:tcPr marL="118169" marR="118169" marT="59084" marB="59084" anchor="ctr"/>
                </a:tc>
                <a:extLst>
                  <a:ext uri="{0D108BD9-81ED-4DB2-BD59-A6C34878D82A}">
                    <a16:rowId xmlns="" xmlns:a16="http://schemas.microsoft.com/office/drawing/2014/main" val="10000"/>
                  </a:ext>
                </a:extLst>
              </a:tr>
              <a:tr h="407937">
                <a:tc>
                  <a:txBody>
                    <a:bodyPr/>
                    <a:lstStyle/>
                    <a:p>
                      <a:pPr algn="ctr"/>
                      <a:r>
                        <a:rPr kumimoji="1" lang="ja-JP" altLang="en-US" sz="1050" dirty="0"/>
                        <a:t>区間管理</a:t>
                      </a:r>
                      <a:endParaRPr kumimoji="1" lang="en-US" altLang="ja-JP" sz="1050" dirty="0"/>
                    </a:p>
                  </a:txBody>
                  <a:tcPr marL="118169" marR="118169" marT="59084" marB="59084" anchor="ctr"/>
                </a:tc>
                <a:tc>
                  <a:txBody>
                    <a:bodyPr/>
                    <a:lstStyle/>
                    <a:p>
                      <a:pPr algn="l"/>
                      <a:r>
                        <a:rPr kumimoji="1" lang="ja-JP" altLang="en-US" sz="1050" dirty="0"/>
                        <a:t>コース全体を区間に分割し、区間ごとの走行方法</a:t>
                      </a:r>
                      <a:r>
                        <a:rPr kumimoji="1" lang="en-US" altLang="ja-JP" sz="1050" dirty="0"/>
                        <a:t>/</a:t>
                      </a:r>
                      <a:r>
                        <a:rPr kumimoji="1" lang="ja-JP" altLang="en-US" sz="1050" dirty="0"/>
                        <a:t>走行状態を管理する。</a:t>
                      </a:r>
                      <a:endParaRPr kumimoji="1" lang="en-US" altLang="ja-JP" sz="1050" dirty="0"/>
                    </a:p>
                  </a:txBody>
                  <a:tcPr marL="118169" marR="118169" marT="59084" marB="59084" anchor="ctr"/>
                </a:tc>
                <a:extLst>
                  <a:ext uri="{0D108BD9-81ED-4DB2-BD59-A6C34878D82A}">
                    <a16:rowId xmlns="" xmlns:a16="http://schemas.microsoft.com/office/drawing/2014/main" val="10001"/>
                  </a:ext>
                </a:extLst>
              </a:tr>
              <a:tr h="705870">
                <a:tc>
                  <a:txBody>
                    <a:bodyPr/>
                    <a:lstStyle/>
                    <a:p>
                      <a:pPr algn="ctr"/>
                      <a:r>
                        <a:rPr kumimoji="1" lang="ja-JP" altLang="en-US" sz="1050" dirty="0"/>
                        <a:t>走行体管理</a:t>
                      </a:r>
                    </a:p>
                  </a:txBody>
                  <a:tcPr marL="118169" marR="118169" marT="59084" marB="59084" anchor="ctr"/>
                </a:tc>
                <a:tc>
                  <a:txBody>
                    <a:bodyPr/>
                    <a:lstStyle/>
                    <a:p>
                      <a:pPr algn="l"/>
                      <a:r>
                        <a:rPr kumimoji="1" lang="ja-JP" altLang="en-US" sz="1050" dirty="0"/>
                        <a:t>自己位置を決定し、区間管理に自己位置を渡す。</a:t>
                      </a:r>
                      <a:endParaRPr kumimoji="1" lang="en-US" altLang="ja-JP" sz="1050" dirty="0"/>
                    </a:p>
                    <a:p>
                      <a:pPr algn="l"/>
                      <a:r>
                        <a:rPr kumimoji="1" lang="ja-JP" altLang="en-US" sz="1050" dirty="0"/>
                        <a:t>スタートしてからの経過時間をカウントし、区間管理に経過時間を渡す。</a:t>
                      </a:r>
                    </a:p>
                  </a:txBody>
                  <a:tcPr marL="118169" marR="118169" marT="59084" marB="59084" anchor="ctr"/>
                </a:tc>
                <a:extLst>
                  <a:ext uri="{0D108BD9-81ED-4DB2-BD59-A6C34878D82A}">
                    <a16:rowId xmlns="" xmlns:a16="http://schemas.microsoft.com/office/drawing/2014/main" val="10002"/>
                  </a:ext>
                </a:extLst>
              </a:tr>
              <a:tr h="305351">
                <a:tc>
                  <a:txBody>
                    <a:bodyPr/>
                    <a:lstStyle/>
                    <a:p>
                      <a:pPr algn="ctr"/>
                      <a:r>
                        <a:rPr kumimoji="1" lang="ja-JP" altLang="en-US" sz="1050" dirty="0"/>
                        <a:t>ボーナス決定</a:t>
                      </a:r>
                      <a:endParaRPr kumimoji="1" lang="en-US" altLang="ja-JP" sz="1050" dirty="0"/>
                    </a:p>
                    <a:p>
                      <a:pPr algn="ctr"/>
                      <a:r>
                        <a:rPr kumimoji="1" lang="ja-JP" altLang="en-US" sz="1050" dirty="0"/>
                        <a:t>アルゴリズム</a:t>
                      </a:r>
                    </a:p>
                  </a:txBody>
                  <a:tcPr marL="118169" marR="118169" marT="59084" marB="59084" anchor="ctr"/>
                </a:tc>
                <a:tc>
                  <a:txBody>
                    <a:bodyPr/>
                    <a:lstStyle/>
                    <a:p>
                      <a:pPr algn="l"/>
                      <a:r>
                        <a:rPr kumimoji="1" lang="ja-JP" altLang="en-US" sz="1050" dirty="0"/>
                        <a:t>ブロック位置に応じてブロックを運ぶための経路を決定する。</a:t>
                      </a:r>
                    </a:p>
                  </a:txBody>
                  <a:tcPr marL="118169" marR="118169" marT="59084" marB="59084" anchor="ctr"/>
                </a:tc>
                <a:extLst>
                  <a:ext uri="{0D108BD9-81ED-4DB2-BD59-A6C34878D82A}">
                    <a16:rowId xmlns="" xmlns:a16="http://schemas.microsoft.com/office/drawing/2014/main" val="10003"/>
                  </a:ext>
                </a:extLst>
              </a:tr>
              <a:tr h="0">
                <a:tc>
                  <a:txBody>
                    <a:bodyPr/>
                    <a:lstStyle/>
                    <a:p>
                      <a:pPr algn="ctr"/>
                      <a:r>
                        <a:rPr kumimoji="1" lang="ja-JP" altLang="en-US" sz="1050" dirty="0"/>
                        <a:t>走行体動作</a:t>
                      </a:r>
                      <a:endParaRPr kumimoji="1" lang="en-US" altLang="ja-JP" sz="1050" dirty="0"/>
                    </a:p>
                  </a:txBody>
                  <a:tcPr marL="118169" marR="118169" marT="59084" marB="59084" anchor="ctr"/>
                </a:tc>
                <a:tc>
                  <a:txBody>
                    <a:bodyPr/>
                    <a:lstStyle/>
                    <a:p>
                      <a:pPr algn="l"/>
                      <a:r>
                        <a:rPr kumimoji="1" lang="ja-JP" altLang="en-US" sz="1050" dirty="0"/>
                        <a:t>具体的な走行方法を実現する。</a:t>
                      </a:r>
                      <a:endParaRPr kumimoji="1" lang="en-US" altLang="ja-JP" sz="1050" dirty="0"/>
                    </a:p>
                  </a:txBody>
                  <a:tcPr marL="118169" marR="118169" marT="59084" marB="59084" anchor="ctr"/>
                </a:tc>
                <a:extLst>
                  <a:ext uri="{0D108BD9-81ED-4DB2-BD59-A6C34878D82A}">
                    <a16:rowId xmlns="" xmlns:a16="http://schemas.microsoft.com/office/drawing/2014/main" val="10004"/>
                  </a:ext>
                </a:extLst>
              </a:tr>
              <a:tr h="0">
                <a:tc>
                  <a:txBody>
                    <a:bodyPr/>
                    <a:lstStyle/>
                    <a:p>
                      <a:pPr algn="ctr"/>
                      <a:r>
                        <a:rPr kumimoji="1" lang="ja-JP" altLang="en-US" sz="1050" dirty="0"/>
                        <a:t>デバイス</a:t>
                      </a:r>
                      <a:endParaRPr kumimoji="1" lang="en-US" altLang="ja-JP" sz="1050" dirty="0"/>
                    </a:p>
                    <a:p>
                      <a:pPr algn="ctr"/>
                      <a:r>
                        <a:rPr kumimoji="1" lang="ja-JP" altLang="en-US" sz="1050" dirty="0"/>
                        <a:t>ドライバ</a:t>
                      </a:r>
                      <a:endParaRPr kumimoji="1" lang="en-US" altLang="ja-JP" sz="1050" dirty="0"/>
                    </a:p>
                  </a:txBody>
                  <a:tcPr marL="118169" marR="118169" marT="59084" marB="59084" anchor="ctr"/>
                </a:tc>
                <a:tc>
                  <a:txBody>
                    <a:bodyPr/>
                    <a:lstStyle/>
                    <a:p>
                      <a:pPr algn="l"/>
                      <a:r>
                        <a:rPr kumimoji="1" lang="ja-JP" altLang="en-US" sz="1050" dirty="0"/>
                        <a:t>各デバイスとの入出力を行う。</a:t>
                      </a:r>
                    </a:p>
                  </a:txBody>
                  <a:tcPr marL="118169" marR="118169" marT="59084" marB="59084" anchor="ctr"/>
                </a:tc>
                <a:extLst>
                  <a:ext uri="{0D108BD9-81ED-4DB2-BD59-A6C34878D82A}">
                    <a16:rowId xmlns="" xmlns:a16="http://schemas.microsoft.com/office/drawing/2014/main" val="10005"/>
                  </a:ext>
                </a:extLst>
              </a:tr>
            </a:tbl>
          </a:graphicData>
        </a:graphic>
      </p:graphicFrame>
      <p:sp>
        <p:nvSpPr>
          <p:cNvPr id="85" name="テキスト ボックス 84"/>
          <p:cNvSpPr txBox="1"/>
          <p:nvPr/>
        </p:nvSpPr>
        <p:spPr>
          <a:xfrm>
            <a:off x="3333870" y="972587"/>
            <a:ext cx="3174696" cy="2677656"/>
          </a:xfrm>
          <a:prstGeom prst="rect">
            <a:avLst/>
          </a:prstGeom>
          <a:noFill/>
        </p:spPr>
        <p:txBody>
          <a:bodyPr wrap="square" rtlCol="0">
            <a:spAutoFit/>
          </a:bodyPr>
          <a:lstStyle/>
          <a:p>
            <a:pPr defTabSz="1237563" fontAlgn="auto">
              <a:spcBef>
                <a:spcPts val="0"/>
              </a:spcBef>
              <a:spcAft>
                <a:spcPts val="0"/>
              </a:spcAft>
            </a:pPr>
            <a:r>
              <a:rPr lang="en-US" altLang="ja-JP" sz="1050" b="1" dirty="0">
                <a:solidFill>
                  <a:prstClr val="black"/>
                </a:solidFill>
                <a:latin typeface="Century Gothic"/>
                <a:ea typeface="メイリオ" panose="020B0604030504040204" pitchFamily="50" charset="-128"/>
              </a:rPr>
              <a:t>【</a:t>
            </a:r>
            <a:r>
              <a:rPr lang="ja-JP" altLang="en-US" sz="1050" b="1" dirty="0">
                <a:solidFill>
                  <a:prstClr val="black"/>
                </a:solidFill>
                <a:latin typeface="Century Gothic"/>
                <a:ea typeface="メイリオ" panose="020B0604030504040204" pitchFamily="50" charset="-128"/>
              </a:rPr>
              <a:t>責務観点で分割したパッケージ構造</a:t>
            </a:r>
            <a:r>
              <a:rPr lang="en-US" altLang="ja-JP" sz="1050" b="1"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コース攻略を具現化するアプリレイヤを責務の観点でパッケージ分割を行った。各パッケージの責務とパッケージ間の流れを以下に示す。</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en-US" altLang="ja-JP" sz="1050" b="1" dirty="0">
                <a:solidFill>
                  <a:prstClr val="black"/>
                </a:solidFill>
                <a:latin typeface="Century Gothic"/>
                <a:ea typeface="メイリオ" panose="020B0604030504040204" pitchFamily="50" charset="-128"/>
              </a:rPr>
              <a:t>【</a:t>
            </a:r>
            <a:r>
              <a:rPr lang="ja-JP" altLang="en-US" sz="1050" b="1" dirty="0">
                <a:solidFill>
                  <a:prstClr val="black"/>
                </a:solidFill>
                <a:latin typeface="Century Gothic"/>
                <a:ea typeface="メイリオ" panose="020B0604030504040204" pitchFamily="50" charset="-128"/>
              </a:rPr>
              <a:t>パッケージ間の流れ</a:t>
            </a:r>
            <a:r>
              <a:rPr lang="en-US" altLang="ja-JP" sz="1050" b="1"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区間に応じて走行動作を変える走行戦略を採用した為、区間ごとに区間オブジェクトを生成し、その区間にあった動作を行う構造にした。区間の切り替えは「走行体管理」から走行体の自己位置を取得し、取得した自己位置に応じて区間の遷移を判断する。</a:t>
            </a:r>
            <a:endParaRPr lang="en-US" altLang="ja-JP" sz="105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1050" dirty="0">
                <a:solidFill>
                  <a:prstClr val="black"/>
                </a:solidFill>
                <a:latin typeface="Century Gothic"/>
                <a:ea typeface="メイリオ" panose="020B0604030504040204" pitchFamily="50" charset="-128"/>
              </a:rPr>
              <a:t>「区間管理」は区間に応じた動作を「走行体動作」へ指示する。ゲーム攻略においては、獲得ボーナス決定クラスにてゲームで獲得可能な最大ボーナスを取得する経路を決定し、ブロック並べ区間がその経路を取得し、走行体を操作する。表</a:t>
            </a:r>
            <a:endParaRPr lang="en-US" altLang="ja-JP" sz="1050" dirty="0">
              <a:solidFill>
                <a:prstClr val="black"/>
              </a:solidFill>
              <a:latin typeface="Century Gothic"/>
              <a:ea typeface="メイリオ" panose="020B0604030504040204" pitchFamily="50" charset="-128"/>
            </a:endParaRPr>
          </a:p>
        </p:txBody>
      </p:sp>
      <p:sp>
        <p:nvSpPr>
          <p:cNvPr id="74" name="正方形/長方形 73"/>
          <p:cNvSpPr/>
          <p:nvPr/>
        </p:nvSpPr>
        <p:spPr>
          <a:xfrm>
            <a:off x="2942" y="641799"/>
            <a:ext cx="2653442" cy="273536"/>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en-US" altLang="ja-JP" b="1" dirty="0">
                <a:solidFill>
                  <a:schemeClr val="bg1"/>
                </a:solidFill>
              </a:rPr>
              <a:t>4-2. </a:t>
            </a:r>
            <a:r>
              <a:rPr lang="ja-JP" altLang="en-US" b="1" dirty="0">
                <a:solidFill>
                  <a:schemeClr val="bg1"/>
                </a:solidFill>
              </a:rPr>
              <a:t>アーキテクチャ設計</a:t>
            </a:r>
            <a:endParaRPr lang="en-US" altLang="ja-JP" b="1" dirty="0">
              <a:solidFill>
                <a:schemeClr val="bg1"/>
              </a:solidFill>
            </a:endParaRPr>
          </a:p>
        </p:txBody>
      </p:sp>
      <p:sp>
        <p:nvSpPr>
          <p:cNvPr id="75" name="正方形/長方形 74"/>
          <p:cNvSpPr/>
          <p:nvPr/>
        </p:nvSpPr>
        <p:spPr>
          <a:xfrm>
            <a:off x="2666009" y="635735"/>
            <a:ext cx="6840760" cy="274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ja-JP" altLang="en-US" sz="1200" b="1" dirty="0">
                <a:solidFill>
                  <a:prstClr val="black"/>
                </a:solidFill>
              </a:rPr>
              <a:t>変更に強い設計になるようレイヤ分割。責務の観点でパッケージ、クラスを検討した。</a:t>
            </a:r>
            <a:endParaRPr lang="en-US" altLang="ja-JP" sz="1200" b="1" dirty="0">
              <a:solidFill>
                <a:prstClr val="black"/>
              </a:solidFill>
            </a:endParaRPr>
          </a:p>
        </p:txBody>
      </p:sp>
      <p:sp>
        <p:nvSpPr>
          <p:cNvPr id="78" name="正方形/長方形 77"/>
          <p:cNvSpPr/>
          <p:nvPr/>
        </p:nvSpPr>
        <p:spPr>
          <a:xfrm>
            <a:off x="28789" y="3966599"/>
            <a:ext cx="1512168" cy="258675"/>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en-US" altLang="ja-JP" b="1" dirty="0">
                <a:solidFill>
                  <a:schemeClr val="bg1"/>
                </a:solidFill>
              </a:rPr>
              <a:t>4-3. </a:t>
            </a:r>
            <a:r>
              <a:rPr lang="ja-JP" altLang="en-US" b="1" dirty="0">
                <a:solidFill>
                  <a:schemeClr val="bg1"/>
                </a:solidFill>
              </a:rPr>
              <a:t>クラス図</a:t>
            </a:r>
          </a:p>
        </p:txBody>
      </p:sp>
      <p:sp>
        <p:nvSpPr>
          <p:cNvPr id="79" name="正方形/長方形 78"/>
          <p:cNvSpPr/>
          <p:nvPr/>
        </p:nvSpPr>
        <p:spPr>
          <a:xfrm>
            <a:off x="1536715" y="3968681"/>
            <a:ext cx="7205166" cy="251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ja-JP" altLang="en-US" sz="1200" b="1" dirty="0">
                <a:solidFill>
                  <a:prstClr val="black"/>
                </a:solidFill>
              </a:rPr>
              <a:t>決定したアーキテクチャに従いクラス構造を検討。クラス構造は</a:t>
            </a:r>
            <a:r>
              <a:rPr lang="en-US" altLang="ja-JP" sz="1200" b="1" dirty="0">
                <a:solidFill>
                  <a:prstClr val="black"/>
                </a:solidFill>
              </a:rPr>
              <a:t>UML2.0</a:t>
            </a:r>
            <a:r>
              <a:rPr lang="ja-JP" altLang="en-US" sz="1200" b="1" dirty="0">
                <a:solidFill>
                  <a:prstClr val="black"/>
                </a:solidFill>
              </a:rPr>
              <a:t>のクラス図に基づき記述する。</a:t>
            </a:r>
            <a:endParaRPr lang="en-US" altLang="ja-JP" sz="1200" b="1" dirty="0">
              <a:solidFill>
                <a:prstClr val="black"/>
              </a:solidFill>
            </a:endParaRPr>
          </a:p>
        </p:txBody>
      </p:sp>
      <p:sp>
        <p:nvSpPr>
          <p:cNvPr id="72" name="テキスト ボックス 71">
            <a:extLst>
              <a:ext uri="{FF2B5EF4-FFF2-40B4-BE49-F238E27FC236}">
                <a16:creationId xmlns="" xmlns:a16="http://schemas.microsoft.com/office/drawing/2014/main" id="{74988B41-057F-4192-AC76-16FD87225900}"/>
              </a:ext>
            </a:extLst>
          </p:cNvPr>
          <p:cNvSpPr txBox="1"/>
          <p:nvPr/>
        </p:nvSpPr>
        <p:spPr>
          <a:xfrm>
            <a:off x="61713" y="9328934"/>
            <a:ext cx="1897261" cy="230832"/>
          </a:xfrm>
          <a:prstGeom prst="rect">
            <a:avLst/>
          </a:prstGeom>
          <a:solidFill>
            <a:schemeClr val="bg1"/>
          </a:solidFill>
        </p:spPr>
        <p:txBody>
          <a:bodyPr wrap="square" rtlCol="0">
            <a:spAutoFit/>
          </a:bodyPr>
          <a:lstStyle/>
          <a:p>
            <a:r>
              <a:rPr lang="ja-JP" altLang="en-US" sz="900" u="sng" dirty="0">
                <a:latin typeface="+mn-ea"/>
                <a:ea typeface="+mn-ea"/>
              </a:rPr>
              <a:t>図 </a:t>
            </a:r>
            <a:r>
              <a:rPr lang="en-US" altLang="ja-JP" sz="900" u="sng" dirty="0">
                <a:latin typeface="+mn-ea"/>
                <a:ea typeface="+mn-ea"/>
              </a:rPr>
              <a:t>4-3.</a:t>
            </a:r>
            <a:r>
              <a:rPr lang="ja-JP" altLang="en-US" sz="900" u="sng" dirty="0">
                <a:latin typeface="+mn-ea"/>
                <a:ea typeface="+mn-ea"/>
              </a:rPr>
              <a:t>ソフトウェア構造</a:t>
            </a:r>
            <a:endParaRPr kumimoji="1" lang="ja-JP" altLang="en-US" sz="900" u="sng" dirty="0">
              <a:latin typeface="+mn-ea"/>
              <a:ea typeface="+mn-ea"/>
            </a:endParaRPr>
          </a:p>
        </p:txBody>
      </p:sp>
      <p:pic>
        <p:nvPicPr>
          <p:cNvPr id="66" name="図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2" y="4240822"/>
            <a:ext cx="12721050" cy="5103475"/>
          </a:xfrm>
          <a:prstGeom prst="rect">
            <a:avLst/>
          </a:prstGeom>
        </p:spPr>
      </p:pic>
    </p:spTree>
    <p:extLst>
      <p:ext uri="{BB962C8B-B14F-4D97-AF65-F5344CB8AC3E}">
        <p14:creationId xmlns:p14="http://schemas.microsoft.com/office/powerpoint/2010/main" val="37152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正方形/長方形 199">
            <a:extLst>
              <a:ext uri="{FF2B5EF4-FFF2-40B4-BE49-F238E27FC236}">
                <a16:creationId xmlns="" xmlns:a16="http://schemas.microsoft.com/office/drawing/2014/main" id="{03C83CF2-4299-498A-B389-8096A1628769}"/>
              </a:ext>
            </a:extLst>
          </p:cNvPr>
          <p:cNvSpPr/>
          <p:nvPr/>
        </p:nvSpPr>
        <p:spPr>
          <a:xfrm>
            <a:off x="-7698" y="605563"/>
            <a:ext cx="12809298" cy="897565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Century Gothic"/>
              <a:ea typeface="メイリオ" panose="020B0604030504040204" pitchFamily="50" charset="-128"/>
            </a:endParaRPr>
          </a:p>
        </p:txBody>
      </p:sp>
      <p:grpSp>
        <p:nvGrpSpPr>
          <p:cNvPr id="130" name="グループ化 129">
            <a:extLst>
              <a:ext uri="{FF2B5EF4-FFF2-40B4-BE49-F238E27FC236}">
                <a16:creationId xmlns="" xmlns:a16="http://schemas.microsoft.com/office/drawing/2014/main" id="{961A196F-07C5-48B9-9412-07416CAFBF36}"/>
              </a:ext>
            </a:extLst>
          </p:cNvPr>
          <p:cNvGrpSpPr/>
          <p:nvPr/>
        </p:nvGrpSpPr>
        <p:grpSpPr>
          <a:xfrm>
            <a:off x="-103409" y="914087"/>
            <a:ext cx="4369345" cy="1666492"/>
            <a:chOff x="3236903" y="532399"/>
            <a:chExt cx="3381042" cy="1289548"/>
          </a:xfrm>
        </p:grpSpPr>
        <p:sp>
          <p:nvSpPr>
            <p:cNvPr id="131" name="テキスト ボックス 130"/>
            <p:cNvSpPr txBox="1"/>
            <p:nvPr/>
          </p:nvSpPr>
          <p:spPr>
            <a:xfrm>
              <a:off x="3340101" y="821303"/>
              <a:ext cx="3212901" cy="214345"/>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mn-ea"/>
                  <a:ea typeface="+mn-ea"/>
                </a:rPr>
                <a:t>【</a:t>
              </a:r>
              <a:r>
                <a:rPr lang="ja-JP" altLang="en-US" sz="900" dirty="0">
                  <a:solidFill>
                    <a:prstClr val="black"/>
                  </a:solidFill>
                  <a:latin typeface="+mn-ea"/>
                  <a:ea typeface="+mn-ea"/>
                </a:rPr>
                <a:t>施策</a:t>
              </a:r>
              <a:r>
                <a:rPr lang="en-US" altLang="ja-JP" sz="900" dirty="0">
                  <a:solidFill>
                    <a:prstClr val="black"/>
                  </a:solidFill>
                  <a:latin typeface="+mn-ea"/>
                  <a:ea typeface="+mn-ea"/>
                </a:rPr>
                <a:t>】PID</a:t>
              </a:r>
              <a:r>
                <a:rPr lang="ja-JP" altLang="en-US" sz="900" dirty="0">
                  <a:solidFill>
                    <a:prstClr val="black"/>
                  </a:solidFill>
                  <a:latin typeface="+mn-ea"/>
                  <a:ea typeface="+mn-ea"/>
                </a:rPr>
                <a:t>制御により滑らかな走行を行う。カラーセンサから取得した</a:t>
              </a:r>
              <a:r>
                <a:rPr lang="en-US" altLang="ja-JP" sz="900" dirty="0">
                  <a:solidFill>
                    <a:prstClr val="black"/>
                  </a:solidFill>
                  <a:latin typeface="+mn-ea"/>
                  <a:ea typeface="+mn-ea"/>
                </a:rPr>
                <a:t>RGB</a:t>
              </a:r>
              <a:r>
                <a:rPr lang="ja-JP" altLang="en-US" sz="900" dirty="0">
                  <a:solidFill>
                    <a:prstClr val="black"/>
                  </a:solidFill>
                  <a:latin typeface="+mn-ea"/>
                  <a:ea typeface="+mn-ea"/>
                </a:rPr>
                <a:t>値をグレースケール変換した値で</a:t>
              </a:r>
              <a:r>
                <a:rPr lang="en-US" altLang="ja-JP" sz="900" dirty="0">
                  <a:solidFill>
                    <a:prstClr val="black"/>
                  </a:solidFill>
                  <a:latin typeface="+mn-ea"/>
                  <a:ea typeface="+mn-ea"/>
                </a:rPr>
                <a:t>PID</a:t>
              </a:r>
              <a:r>
                <a:rPr lang="ja-JP" altLang="en-US" sz="900" dirty="0">
                  <a:solidFill>
                    <a:prstClr val="black"/>
                  </a:solidFill>
                  <a:latin typeface="+mn-ea"/>
                  <a:ea typeface="+mn-ea"/>
                </a:rPr>
                <a:t>制御を行う。</a:t>
              </a:r>
              <a:r>
                <a:rPr lang="en-US" altLang="ja-JP" sz="900" dirty="0">
                  <a:solidFill>
                    <a:prstClr val="black"/>
                  </a:solidFill>
                  <a:latin typeface="+mn-ea"/>
                  <a:ea typeface="+mn-ea"/>
                </a:rPr>
                <a:t>※</a:t>
              </a:r>
              <a:r>
                <a:rPr lang="ja-JP" altLang="en-US" sz="900" dirty="0">
                  <a:solidFill>
                    <a:prstClr val="black"/>
                  </a:solidFill>
                  <a:latin typeface="+mn-ea"/>
                  <a:ea typeface="+mn-ea"/>
                </a:rPr>
                <a:t>式は省略</a:t>
              </a:r>
              <a:endParaRPr lang="en-US" altLang="ja-JP" sz="900" dirty="0">
                <a:solidFill>
                  <a:prstClr val="black"/>
                </a:solidFill>
                <a:latin typeface="+mn-ea"/>
                <a:ea typeface="+mn-ea"/>
              </a:endParaRPr>
            </a:p>
          </p:txBody>
        </p:sp>
        <p:sp>
          <p:nvSpPr>
            <p:cNvPr id="132" name="テキスト ボックス 131"/>
            <p:cNvSpPr txBox="1"/>
            <p:nvPr/>
          </p:nvSpPr>
          <p:spPr>
            <a:xfrm>
              <a:off x="3274716" y="532399"/>
              <a:ext cx="1494953" cy="190528"/>
            </a:xfrm>
            <a:prstGeom prst="rect">
              <a:avLst/>
            </a:prstGeom>
            <a:noFill/>
          </p:spPr>
          <p:txBody>
            <a:bodyPr wrap="none" rtlCol="0">
              <a:spAutoFit/>
            </a:bodyPr>
            <a:lstStyle/>
            <a:p>
              <a:pPr defTabSz="1237563" fontAlgn="auto">
                <a:spcBef>
                  <a:spcPts val="0"/>
                </a:spcBef>
                <a:spcAft>
                  <a:spcPts val="0"/>
                </a:spcAft>
              </a:pPr>
              <a:r>
                <a:rPr lang="en-US" altLang="ja-JP" sz="1000" b="1" dirty="0">
                  <a:solidFill>
                    <a:prstClr val="black"/>
                  </a:solidFill>
                  <a:latin typeface="+mn-ea"/>
                  <a:ea typeface="+mn-ea"/>
                </a:rPr>
                <a:t>5-1-1.</a:t>
              </a:r>
              <a:r>
                <a:rPr lang="ja-JP" altLang="en-US" sz="1000" b="1" dirty="0">
                  <a:solidFill>
                    <a:prstClr val="black"/>
                  </a:solidFill>
                  <a:latin typeface="+mn-ea"/>
                  <a:ea typeface="+mn-ea"/>
                </a:rPr>
                <a:t>線分のライントレース</a:t>
              </a:r>
              <a:endParaRPr lang="en-US" altLang="ja-JP" sz="1000" b="1" dirty="0">
                <a:solidFill>
                  <a:prstClr val="black"/>
                </a:solidFill>
                <a:latin typeface="+mn-ea"/>
                <a:ea typeface="+mn-ea"/>
              </a:endParaRPr>
            </a:p>
          </p:txBody>
        </p:sp>
        <p:grpSp>
          <p:nvGrpSpPr>
            <p:cNvPr id="134" name="グループ化 133">
              <a:extLst>
                <a:ext uri="{FF2B5EF4-FFF2-40B4-BE49-F238E27FC236}">
                  <a16:creationId xmlns="" xmlns:a16="http://schemas.microsoft.com/office/drawing/2014/main" id="{E961B1BD-90E5-4A97-9799-47AAA8EB14BA}"/>
                </a:ext>
              </a:extLst>
            </p:cNvPr>
            <p:cNvGrpSpPr/>
            <p:nvPr/>
          </p:nvGrpSpPr>
          <p:grpSpPr>
            <a:xfrm>
              <a:off x="3236903" y="929185"/>
              <a:ext cx="3159586" cy="892762"/>
              <a:chOff x="3245985" y="577004"/>
              <a:chExt cx="3159586" cy="892762"/>
            </a:xfrm>
          </p:grpSpPr>
          <p:graphicFrame>
            <p:nvGraphicFramePr>
              <p:cNvPr id="138" name="グラフ 137"/>
              <p:cNvGraphicFramePr>
                <a:graphicFrameLocks/>
              </p:cNvGraphicFramePr>
              <p:nvPr>
                <p:extLst>
                  <p:ext uri="{D42A27DB-BD31-4B8C-83A1-F6EECF244321}">
                    <p14:modId xmlns:p14="http://schemas.microsoft.com/office/powerpoint/2010/main" val="1749487187"/>
                  </p:ext>
                </p:extLst>
              </p:nvPr>
            </p:nvGraphicFramePr>
            <p:xfrm>
              <a:off x="3599661" y="696272"/>
              <a:ext cx="1726947" cy="609032"/>
            </p:xfrm>
            <a:graphic>
              <a:graphicData uri="http://schemas.openxmlformats.org/drawingml/2006/chart">
                <c:chart xmlns:c="http://schemas.openxmlformats.org/drawingml/2006/chart" xmlns:r="http://schemas.openxmlformats.org/officeDocument/2006/relationships" r:id="rId2"/>
              </a:graphicData>
            </a:graphic>
          </p:graphicFrame>
          <p:sp>
            <p:nvSpPr>
              <p:cNvPr id="139" name="テキスト ボックス 138"/>
              <p:cNvSpPr txBox="1"/>
              <p:nvPr/>
            </p:nvSpPr>
            <p:spPr>
              <a:xfrm>
                <a:off x="5373978" y="1138149"/>
                <a:ext cx="936765" cy="261977"/>
              </a:xfrm>
              <a:prstGeom prst="rect">
                <a:avLst/>
              </a:prstGeom>
              <a:noFill/>
            </p:spPr>
            <p:txBody>
              <a:bodyPr wrap="none" rtlCol="0">
                <a:spAutoFit/>
              </a:bodyPr>
              <a:lstStyle/>
              <a:p>
                <a:pPr defTabSz="1237563" fontAlgn="auto">
                  <a:spcBef>
                    <a:spcPts val="0"/>
                  </a:spcBef>
                  <a:spcAft>
                    <a:spcPts val="0"/>
                  </a:spcAft>
                </a:pPr>
                <a:r>
                  <a:rPr lang="en-US" altLang="ja-JP" sz="800" dirty="0">
                    <a:solidFill>
                      <a:prstClr val="black"/>
                    </a:solidFill>
                    <a:latin typeface="+mn-ea"/>
                    <a:ea typeface="+mn-ea"/>
                  </a:rPr>
                  <a:t>※</a:t>
                </a:r>
                <a:r>
                  <a:rPr lang="ja-JP" altLang="en-US" sz="800" dirty="0">
                    <a:solidFill>
                      <a:prstClr val="black"/>
                    </a:solidFill>
                    <a:latin typeface="+mn-ea"/>
                    <a:ea typeface="+mn-ea"/>
                  </a:rPr>
                  <a:t>グレースケール値を</a:t>
                </a:r>
                <a:endParaRPr lang="en-US" altLang="ja-JP" sz="800" dirty="0">
                  <a:solidFill>
                    <a:prstClr val="black"/>
                  </a:solidFill>
                  <a:latin typeface="+mn-ea"/>
                  <a:ea typeface="+mn-ea"/>
                </a:endParaRPr>
              </a:p>
              <a:p>
                <a:pPr defTabSz="1237563" fontAlgn="auto">
                  <a:spcBef>
                    <a:spcPts val="0"/>
                  </a:spcBef>
                  <a:spcAft>
                    <a:spcPts val="0"/>
                  </a:spcAft>
                </a:pPr>
                <a:r>
                  <a:rPr lang="en-US" altLang="ja-JP" sz="800" dirty="0">
                    <a:solidFill>
                      <a:prstClr val="black"/>
                    </a:solidFill>
                    <a:latin typeface="+mn-ea"/>
                    <a:ea typeface="+mn-ea"/>
                  </a:rPr>
                  <a:t>0-100</a:t>
                </a:r>
                <a:r>
                  <a:rPr lang="ja-JP" altLang="en-US" sz="800" dirty="0">
                    <a:solidFill>
                      <a:prstClr val="black"/>
                    </a:solidFill>
                    <a:latin typeface="+mn-ea"/>
                    <a:ea typeface="+mn-ea"/>
                  </a:rPr>
                  <a:t>に正規化</a:t>
                </a:r>
                <a:endParaRPr lang="en-US" altLang="ja-JP" sz="800" dirty="0">
                  <a:solidFill>
                    <a:prstClr val="black"/>
                  </a:solidFill>
                  <a:latin typeface="+mn-ea"/>
                  <a:ea typeface="+mn-ea"/>
                </a:endParaRPr>
              </a:p>
            </p:txBody>
          </p:sp>
          <p:sp>
            <p:nvSpPr>
              <p:cNvPr id="140" name="テキスト ボックス 139"/>
              <p:cNvSpPr txBox="1"/>
              <p:nvPr/>
            </p:nvSpPr>
            <p:spPr>
              <a:xfrm>
                <a:off x="4395134" y="1197660"/>
                <a:ext cx="301670" cy="166713"/>
              </a:xfrm>
              <a:prstGeom prst="rect">
                <a:avLst/>
              </a:prstGeom>
              <a:noFill/>
            </p:spPr>
            <p:txBody>
              <a:bodyPr wrap="none" rtlCol="0">
                <a:spAutoFit/>
              </a:bodyPr>
              <a:lstStyle/>
              <a:p>
                <a:pPr defTabSz="1237563" fontAlgn="auto">
                  <a:spcBef>
                    <a:spcPts val="0"/>
                  </a:spcBef>
                  <a:spcAft>
                    <a:spcPts val="0"/>
                  </a:spcAft>
                </a:pPr>
                <a:r>
                  <a:rPr lang="ja-JP" altLang="en-US" sz="800" dirty="0">
                    <a:solidFill>
                      <a:prstClr val="black"/>
                    </a:solidFill>
                    <a:latin typeface="+mn-ea"/>
                    <a:ea typeface="+mn-ea"/>
                  </a:rPr>
                  <a:t>時間</a:t>
                </a:r>
                <a:endParaRPr lang="en-US" altLang="ja-JP" sz="800" dirty="0">
                  <a:solidFill>
                    <a:prstClr val="black"/>
                  </a:solidFill>
                  <a:latin typeface="+mn-ea"/>
                  <a:ea typeface="+mn-ea"/>
                </a:endParaRPr>
              </a:p>
            </p:txBody>
          </p:sp>
          <p:sp>
            <p:nvSpPr>
              <p:cNvPr id="141" name="テキスト ボックス 140"/>
              <p:cNvSpPr txBox="1"/>
              <p:nvPr/>
            </p:nvSpPr>
            <p:spPr>
              <a:xfrm>
                <a:off x="3245985" y="639076"/>
                <a:ext cx="678757" cy="178620"/>
              </a:xfrm>
              <a:prstGeom prst="rect">
                <a:avLst/>
              </a:prstGeom>
              <a:noFill/>
            </p:spPr>
            <p:txBody>
              <a:bodyPr wrap="none" rtlCol="0">
                <a:spAutoFit/>
              </a:bodyPr>
              <a:lstStyle/>
              <a:p>
                <a:pPr defTabSz="1237563" fontAlgn="auto">
                  <a:spcBef>
                    <a:spcPts val="0"/>
                  </a:spcBef>
                  <a:spcAft>
                    <a:spcPts val="0"/>
                  </a:spcAft>
                </a:pPr>
                <a:r>
                  <a:rPr lang="en-US" altLang="ja-JP" sz="900" dirty="0">
                    <a:solidFill>
                      <a:prstClr val="black"/>
                    </a:solidFill>
                    <a:latin typeface="+mn-ea"/>
                    <a:ea typeface="+mn-ea"/>
                  </a:rPr>
                  <a:t>【</a:t>
                </a:r>
                <a:r>
                  <a:rPr lang="ja-JP" altLang="en-US" sz="900" dirty="0">
                    <a:solidFill>
                      <a:prstClr val="black"/>
                    </a:solidFill>
                    <a:latin typeface="+mn-ea"/>
                    <a:ea typeface="+mn-ea"/>
                  </a:rPr>
                  <a:t>検証結果</a:t>
                </a:r>
                <a:r>
                  <a:rPr lang="en-US" altLang="ja-JP" sz="900" dirty="0">
                    <a:solidFill>
                      <a:prstClr val="black"/>
                    </a:solidFill>
                    <a:latin typeface="+mn-ea"/>
                    <a:ea typeface="+mn-ea"/>
                  </a:rPr>
                  <a:t>】</a:t>
                </a:r>
              </a:p>
            </p:txBody>
          </p:sp>
          <p:cxnSp>
            <p:nvCxnSpPr>
              <p:cNvPr id="142" name="直線コネクタ 141"/>
              <p:cNvCxnSpPr/>
              <p:nvPr/>
            </p:nvCxnSpPr>
            <p:spPr>
              <a:xfrm>
                <a:off x="5579548" y="958931"/>
                <a:ext cx="275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5579549" y="1047191"/>
                <a:ext cx="275931" cy="0"/>
              </a:xfrm>
              <a:prstGeom prst="line">
                <a:avLst/>
              </a:prstGeom>
              <a:ln w="28575">
                <a:solidFill>
                  <a:srgbClr val="EE8216"/>
                </a:solidFill>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5806200" y="885293"/>
                <a:ext cx="599371" cy="166713"/>
              </a:xfrm>
              <a:prstGeom prst="rect">
                <a:avLst/>
              </a:prstGeom>
              <a:noFill/>
            </p:spPr>
            <p:txBody>
              <a:bodyPr wrap="none" rtlCol="0">
                <a:spAutoFit/>
              </a:bodyPr>
              <a:lstStyle/>
              <a:p>
                <a:pPr defTabSz="1237563" fontAlgn="auto">
                  <a:spcBef>
                    <a:spcPts val="0"/>
                  </a:spcBef>
                  <a:spcAft>
                    <a:spcPts val="0"/>
                  </a:spcAft>
                </a:pPr>
                <a:r>
                  <a:rPr lang="en-US" altLang="ja-JP" sz="800" dirty="0">
                    <a:solidFill>
                      <a:prstClr val="black"/>
                    </a:solidFill>
                    <a:latin typeface="+mn-ea"/>
                    <a:ea typeface="+mn-ea"/>
                  </a:rPr>
                  <a:t>PID</a:t>
                </a:r>
                <a:r>
                  <a:rPr lang="ja-JP" altLang="en-US" sz="800" dirty="0">
                    <a:solidFill>
                      <a:prstClr val="black"/>
                    </a:solidFill>
                    <a:latin typeface="+mn-ea"/>
                    <a:ea typeface="+mn-ea"/>
                  </a:rPr>
                  <a:t>制御なし</a:t>
                </a:r>
                <a:endParaRPr lang="en-US" altLang="ja-JP" sz="800" dirty="0">
                  <a:solidFill>
                    <a:prstClr val="black"/>
                  </a:solidFill>
                  <a:latin typeface="+mn-ea"/>
                  <a:ea typeface="+mn-ea"/>
                </a:endParaRPr>
              </a:p>
            </p:txBody>
          </p:sp>
          <p:sp>
            <p:nvSpPr>
              <p:cNvPr id="145" name="テキスト ボックス 144"/>
              <p:cNvSpPr txBox="1"/>
              <p:nvPr/>
            </p:nvSpPr>
            <p:spPr>
              <a:xfrm>
                <a:off x="5805149" y="983533"/>
                <a:ext cx="599371" cy="166713"/>
              </a:xfrm>
              <a:prstGeom prst="rect">
                <a:avLst/>
              </a:prstGeom>
              <a:noFill/>
            </p:spPr>
            <p:txBody>
              <a:bodyPr wrap="none" rtlCol="0">
                <a:spAutoFit/>
              </a:bodyPr>
              <a:lstStyle/>
              <a:p>
                <a:pPr defTabSz="1237563" fontAlgn="auto">
                  <a:spcBef>
                    <a:spcPts val="0"/>
                  </a:spcBef>
                  <a:spcAft>
                    <a:spcPts val="0"/>
                  </a:spcAft>
                </a:pPr>
                <a:r>
                  <a:rPr lang="en-US" altLang="ja-JP" sz="800" dirty="0">
                    <a:solidFill>
                      <a:prstClr val="black"/>
                    </a:solidFill>
                    <a:latin typeface="+mn-ea"/>
                    <a:ea typeface="+mn-ea"/>
                  </a:rPr>
                  <a:t>PID</a:t>
                </a:r>
                <a:r>
                  <a:rPr lang="ja-JP" altLang="en-US" sz="800" dirty="0">
                    <a:solidFill>
                      <a:prstClr val="black"/>
                    </a:solidFill>
                    <a:latin typeface="+mn-ea"/>
                    <a:ea typeface="+mn-ea"/>
                  </a:rPr>
                  <a:t>制御あり</a:t>
                </a:r>
                <a:endParaRPr lang="en-US" altLang="ja-JP" sz="800" dirty="0">
                  <a:solidFill>
                    <a:prstClr val="black"/>
                  </a:solidFill>
                  <a:latin typeface="+mn-ea"/>
                  <a:ea typeface="+mn-ea"/>
                </a:endParaRPr>
              </a:p>
            </p:txBody>
          </p:sp>
          <p:sp>
            <p:nvSpPr>
              <p:cNvPr id="146" name="テキスト ボックス 145"/>
              <p:cNvSpPr txBox="1"/>
              <p:nvPr/>
            </p:nvSpPr>
            <p:spPr>
              <a:xfrm>
                <a:off x="5240986" y="921081"/>
                <a:ext cx="381057" cy="166713"/>
              </a:xfrm>
              <a:prstGeom prst="rect">
                <a:avLst/>
              </a:prstGeom>
              <a:noFill/>
            </p:spPr>
            <p:txBody>
              <a:bodyPr wrap="none" rtlCol="0">
                <a:spAutoFit/>
              </a:bodyPr>
              <a:lstStyle/>
              <a:p>
                <a:pPr defTabSz="1237563" fontAlgn="auto">
                  <a:spcBef>
                    <a:spcPts val="0"/>
                  </a:spcBef>
                  <a:spcAft>
                    <a:spcPts val="0"/>
                  </a:spcAft>
                </a:pPr>
                <a:r>
                  <a:rPr lang="ja-JP" altLang="en-US" sz="800" dirty="0">
                    <a:solidFill>
                      <a:srgbClr val="C00000"/>
                    </a:solidFill>
                    <a:latin typeface="+mn-ea"/>
                    <a:ea typeface="+mn-ea"/>
                  </a:rPr>
                  <a:t>目標値</a:t>
                </a:r>
                <a:endParaRPr lang="en-US" altLang="ja-JP" sz="800" dirty="0">
                  <a:solidFill>
                    <a:srgbClr val="C00000"/>
                  </a:solidFill>
                  <a:latin typeface="+mn-ea"/>
                  <a:ea typeface="+mn-ea"/>
                </a:endParaRPr>
              </a:p>
            </p:txBody>
          </p:sp>
          <p:sp>
            <p:nvSpPr>
              <p:cNvPr id="147" name="テキスト ボックス 146"/>
              <p:cNvSpPr txBox="1"/>
              <p:nvPr/>
            </p:nvSpPr>
            <p:spPr>
              <a:xfrm>
                <a:off x="3672905" y="1303053"/>
                <a:ext cx="1790173" cy="166713"/>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mn-ea"/>
                    <a:ea typeface="+mn-ea"/>
                  </a:rPr>
                  <a:t>図</a:t>
                </a:r>
                <a:r>
                  <a:rPr lang="en-US" altLang="ja-JP" sz="800" u="sng" dirty="0">
                    <a:solidFill>
                      <a:prstClr val="black"/>
                    </a:solidFill>
                    <a:latin typeface="+mn-ea"/>
                    <a:ea typeface="+mn-ea"/>
                  </a:rPr>
                  <a:t>5-1-1</a:t>
                </a:r>
                <a:r>
                  <a:rPr lang="ja-JP" altLang="en-US" sz="800" u="sng" dirty="0">
                    <a:solidFill>
                      <a:prstClr val="black"/>
                    </a:solidFill>
                    <a:latin typeface="+mn-ea"/>
                    <a:ea typeface="+mn-ea"/>
                  </a:rPr>
                  <a:t>：走行中に取得したグレースケール値</a:t>
                </a:r>
                <a:endParaRPr lang="en-US" altLang="ja-JP" sz="800" u="sng" dirty="0">
                  <a:solidFill>
                    <a:prstClr val="black"/>
                  </a:solidFill>
                  <a:latin typeface="+mn-ea"/>
                  <a:ea typeface="+mn-ea"/>
                </a:endParaRPr>
              </a:p>
            </p:txBody>
          </p:sp>
          <p:cxnSp>
            <p:nvCxnSpPr>
              <p:cNvPr id="148" name="直線コネクタ 147"/>
              <p:cNvCxnSpPr>
                <a:cxnSpLocks/>
                <a:endCxn id="138" idx="3"/>
              </p:cNvCxnSpPr>
              <p:nvPr/>
            </p:nvCxnSpPr>
            <p:spPr>
              <a:xfrm>
                <a:off x="3821366" y="1000788"/>
                <a:ext cx="1505242" cy="0"/>
              </a:xfrm>
              <a:prstGeom prst="line">
                <a:avLst/>
              </a:prstGeom>
              <a:ln w="12700">
                <a:solidFill>
                  <a:srgbClr val="BF1F1F"/>
                </a:solidFill>
                <a:prstDash val="sysDash"/>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rot="16200000">
                <a:off x="3172340" y="841928"/>
                <a:ext cx="791823" cy="261976"/>
              </a:xfrm>
              <a:prstGeom prst="rect">
                <a:avLst/>
              </a:prstGeom>
              <a:noFill/>
            </p:spPr>
            <p:txBody>
              <a:bodyPr wrap="square" rtlCol="0">
                <a:spAutoFit/>
              </a:bodyPr>
              <a:lstStyle/>
              <a:p>
                <a:pPr defTabSz="1237563" fontAlgn="auto">
                  <a:spcBef>
                    <a:spcPts val="0"/>
                  </a:spcBef>
                  <a:spcAft>
                    <a:spcPts val="0"/>
                  </a:spcAft>
                </a:pPr>
                <a:r>
                  <a:rPr lang="ja-JP" altLang="en-US" sz="800" dirty="0">
                    <a:solidFill>
                      <a:prstClr val="black"/>
                    </a:solidFill>
                    <a:latin typeface="+mn-ea"/>
                    <a:ea typeface="+mn-ea"/>
                  </a:rPr>
                  <a:t>グレー</a:t>
                </a:r>
                <a:endParaRPr lang="en-US" altLang="ja-JP" sz="800" dirty="0">
                  <a:solidFill>
                    <a:prstClr val="black"/>
                  </a:solidFill>
                  <a:latin typeface="+mn-ea"/>
                  <a:ea typeface="+mn-ea"/>
                </a:endParaRPr>
              </a:p>
              <a:p>
                <a:pPr defTabSz="1237563" fontAlgn="auto">
                  <a:spcBef>
                    <a:spcPts val="0"/>
                  </a:spcBef>
                  <a:spcAft>
                    <a:spcPts val="0"/>
                  </a:spcAft>
                </a:pPr>
                <a:r>
                  <a:rPr lang="ja-JP" altLang="en-US" sz="800" dirty="0">
                    <a:solidFill>
                      <a:prstClr val="black"/>
                    </a:solidFill>
                    <a:latin typeface="+mn-ea"/>
                    <a:ea typeface="+mn-ea"/>
                  </a:rPr>
                  <a:t>スケール値</a:t>
                </a:r>
                <a:r>
                  <a:rPr lang="en-US" altLang="ja-JP" sz="800" dirty="0">
                    <a:solidFill>
                      <a:prstClr val="black"/>
                    </a:solidFill>
                    <a:latin typeface="+mn-ea"/>
                    <a:ea typeface="+mn-ea"/>
                  </a:rPr>
                  <a:t>(※)</a:t>
                </a:r>
              </a:p>
            </p:txBody>
          </p:sp>
        </p:grpSp>
        <p:sp>
          <p:nvSpPr>
            <p:cNvPr id="135" name="テキスト ボックス 134"/>
            <p:cNvSpPr txBox="1"/>
            <p:nvPr/>
          </p:nvSpPr>
          <p:spPr>
            <a:xfrm>
              <a:off x="3272144" y="670237"/>
              <a:ext cx="3345801" cy="178620"/>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mn-ea"/>
                  <a:ea typeface="+mn-ea"/>
                </a:rPr>
                <a:t>【</a:t>
              </a:r>
              <a:r>
                <a:rPr lang="ja-JP" altLang="en-US" sz="900" dirty="0">
                  <a:solidFill>
                    <a:prstClr val="black"/>
                  </a:solidFill>
                  <a:latin typeface="+mn-ea"/>
                  <a:ea typeface="+mn-ea"/>
                </a:rPr>
                <a:t>目的</a:t>
              </a:r>
              <a:r>
                <a:rPr lang="en-US" altLang="ja-JP" sz="900" dirty="0">
                  <a:solidFill>
                    <a:prstClr val="black"/>
                  </a:solidFill>
                  <a:latin typeface="+mn-ea"/>
                  <a:ea typeface="+mn-ea"/>
                </a:rPr>
                <a:t>】</a:t>
              </a:r>
              <a:r>
                <a:rPr lang="ja-JP" altLang="en-US" sz="900" dirty="0">
                  <a:solidFill>
                    <a:prstClr val="black"/>
                  </a:solidFill>
                  <a:latin typeface="+mn-ea"/>
                  <a:ea typeface="+mn-ea"/>
                </a:rPr>
                <a:t>追従性が高く安定したライントレースを行う。</a:t>
              </a:r>
              <a:endParaRPr lang="en-US" altLang="ja-JP" sz="900" dirty="0">
                <a:solidFill>
                  <a:prstClr val="black"/>
                </a:solidFill>
                <a:latin typeface="+mn-ea"/>
                <a:ea typeface="+mn-ea"/>
              </a:endParaRPr>
            </a:p>
          </p:txBody>
        </p:sp>
        <p:sp>
          <p:nvSpPr>
            <p:cNvPr id="136" name="正方形/長方形 135"/>
            <p:cNvSpPr/>
            <p:nvPr/>
          </p:nvSpPr>
          <p:spPr>
            <a:xfrm>
              <a:off x="3316135" y="540863"/>
              <a:ext cx="3201223" cy="1263910"/>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800" dirty="0">
                <a:solidFill>
                  <a:prstClr val="black"/>
                </a:solidFill>
                <a:latin typeface="+mn-ea"/>
                <a:cs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mn-ea"/>
                  <a:cs typeface="メイリオ" panose="020B0604030504040204" pitchFamily="50" charset="-128"/>
                </a:rPr>
                <a:t>　</a:t>
              </a:r>
              <a:endParaRPr lang="en-US" altLang="ja-JP" sz="800" dirty="0">
                <a:solidFill>
                  <a:prstClr val="black"/>
                </a:solidFill>
                <a:latin typeface="+mn-ea"/>
              </a:endParaRPr>
            </a:p>
          </p:txBody>
        </p:sp>
        <p:sp>
          <p:nvSpPr>
            <p:cNvPr id="137" name="テキスト ボックス 136"/>
            <p:cNvSpPr txBox="1"/>
            <p:nvPr/>
          </p:nvSpPr>
          <p:spPr>
            <a:xfrm>
              <a:off x="5295198" y="1044817"/>
              <a:ext cx="1116748" cy="151523"/>
            </a:xfrm>
            <a:prstGeom prst="wedgeRectCallout">
              <a:avLst>
                <a:gd name="adj1" fmla="val -56093"/>
                <a:gd name="adj2" fmla="val 116599"/>
              </a:avLst>
            </a:prstGeom>
            <a:solidFill>
              <a:srgbClr val="FADCFC"/>
            </a:solidFill>
            <a:ln>
              <a:solidFill>
                <a:srgbClr val="A90745"/>
              </a:solidFill>
            </a:ln>
          </p:spPr>
          <p:txBody>
            <a:bodyPr wrap="square" lIns="0" tIns="36000" rIns="0" bIns="36000" rtlCol="0">
              <a:spAutoFit/>
            </a:bodyPr>
            <a:lstStyle/>
            <a:p>
              <a:pPr defTabSz="1237563" fontAlgn="auto">
                <a:spcBef>
                  <a:spcPts val="0"/>
                </a:spcBef>
                <a:spcAft>
                  <a:spcPts val="0"/>
                </a:spcAft>
              </a:pPr>
              <a:r>
                <a:rPr lang="ja-JP" altLang="en-US" sz="800" dirty="0">
                  <a:solidFill>
                    <a:prstClr val="black"/>
                  </a:solidFill>
                  <a:latin typeface="+mn-ea"/>
                  <a:ea typeface="+mn-ea"/>
                </a:rPr>
                <a:t>ラインのエッジ付近で走行可能</a:t>
              </a:r>
              <a:endParaRPr lang="en-US" altLang="ja-JP" sz="800" dirty="0">
                <a:solidFill>
                  <a:prstClr val="black"/>
                </a:solidFill>
                <a:latin typeface="+mn-ea"/>
                <a:ea typeface="+mn-ea"/>
              </a:endParaRPr>
            </a:p>
          </p:txBody>
        </p:sp>
      </p:grpSp>
      <p:grpSp>
        <p:nvGrpSpPr>
          <p:cNvPr id="3" name="グループ化 2"/>
          <p:cNvGrpSpPr/>
          <p:nvPr/>
        </p:nvGrpSpPr>
        <p:grpSpPr>
          <a:xfrm>
            <a:off x="8495366" y="598536"/>
            <a:ext cx="4296610" cy="1200376"/>
            <a:chOff x="12723869" y="5111915"/>
            <a:chExt cx="4296610" cy="1263041"/>
          </a:xfrm>
        </p:grpSpPr>
        <p:sp>
          <p:nvSpPr>
            <p:cNvPr id="160" name="正方形/長方形 159">
              <a:extLst>
                <a:ext uri="{FF2B5EF4-FFF2-40B4-BE49-F238E27FC236}">
                  <a16:creationId xmlns="" xmlns:a16="http://schemas.microsoft.com/office/drawing/2014/main" id="{213210E9-1F06-41E1-B7DF-9256ED9533FA}"/>
                </a:ext>
              </a:extLst>
            </p:cNvPr>
            <p:cNvSpPr/>
            <p:nvPr/>
          </p:nvSpPr>
          <p:spPr>
            <a:xfrm>
              <a:off x="12801003" y="5143345"/>
              <a:ext cx="4193938" cy="1231611"/>
            </a:xfrm>
            <a:prstGeom prst="rect">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6" name="テキスト ボックス 592">
              <a:extLst>
                <a:ext uri="{FF2B5EF4-FFF2-40B4-BE49-F238E27FC236}">
                  <a16:creationId xmlns="" xmlns:a16="http://schemas.microsoft.com/office/drawing/2014/main" id="{B51A8518-ECC7-45B8-BFC4-3F66621F584A}"/>
                </a:ext>
              </a:extLst>
            </p:cNvPr>
            <p:cNvSpPr txBox="1"/>
            <p:nvPr/>
          </p:nvSpPr>
          <p:spPr>
            <a:xfrm>
              <a:off x="12723869" y="5111915"/>
              <a:ext cx="3067282" cy="246221"/>
            </a:xfrm>
            <a:prstGeom prst="rect">
              <a:avLst/>
            </a:prstGeom>
            <a:noFill/>
          </p:spPr>
          <p:txBody>
            <a:bodyPr wrap="squar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a:t>
              </a:r>
              <a:r>
                <a:rPr lang="ja-JP" altLang="en-US" sz="1000" b="1" dirty="0">
                  <a:solidFill>
                    <a:prstClr val="black"/>
                  </a:solidFill>
                  <a:latin typeface="メイリオ" panose="020B0604030504040204" pitchFamily="50" charset="-128"/>
                  <a:ea typeface="メイリオ" panose="020B0604030504040204" pitchFamily="50" charset="-128"/>
                </a:rPr>
                <a:t>２</a:t>
              </a:r>
              <a:r>
                <a:rPr lang="en-US" altLang="ja-JP" sz="1000" b="1" dirty="0">
                  <a:solidFill>
                    <a:prstClr val="black"/>
                  </a:solidFill>
                  <a:latin typeface="メイリオ" panose="020B0604030504040204" pitchFamily="50" charset="-128"/>
                  <a:ea typeface="メイリオ" panose="020B0604030504040204" pitchFamily="50" charset="-128"/>
                </a:rPr>
                <a:t>-1.</a:t>
              </a:r>
              <a:r>
                <a:rPr lang="ja-JP" altLang="en-US" sz="1000" b="1" dirty="0">
                  <a:solidFill>
                    <a:prstClr val="black"/>
                  </a:solidFill>
                  <a:latin typeface="メイリオ" panose="020B0604030504040204" pitchFamily="50" charset="-128"/>
                  <a:ea typeface="メイリオ" panose="020B0604030504040204" pitchFamily="50" charset="-128"/>
                </a:rPr>
                <a:t>カラーセンシング技術</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207" name="テキスト ボックス 206">
              <a:extLst>
                <a:ext uri="{FF2B5EF4-FFF2-40B4-BE49-F238E27FC236}">
                  <a16:creationId xmlns="" xmlns:a16="http://schemas.microsoft.com/office/drawing/2014/main" id="{8CD33AEF-5DA8-4EB0-8F59-25C57D86C95F}"/>
                </a:ext>
              </a:extLst>
            </p:cNvPr>
            <p:cNvSpPr txBox="1"/>
            <p:nvPr/>
          </p:nvSpPr>
          <p:spPr>
            <a:xfrm>
              <a:off x="12727161" y="5282368"/>
              <a:ext cx="4293318" cy="1061829"/>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目的</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数字認識区間で白、黒、緑を判別する。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施策</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数字認識区間では通常走行時と違い、透明マット上を走行するため、輝度値が異なる。そこで通常の走行コースと別のセンシング技術を取り入れた。走行時に取得した</a:t>
              </a:r>
              <a:r>
                <a:rPr lang="en-US" altLang="ja-JP" sz="900" dirty="0">
                  <a:solidFill>
                    <a:prstClr val="black"/>
                  </a:solidFill>
                  <a:latin typeface="Century Gothic"/>
                  <a:ea typeface="メイリオ" panose="020B0604030504040204" pitchFamily="50" charset="-128"/>
                </a:rPr>
                <a:t>RGB</a:t>
              </a:r>
              <a:r>
                <a:rPr lang="ja-JP" altLang="en-US" sz="900" dirty="0">
                  <a:solidFill>
                    <a:prstClr val="black"/>
                  </a:solidFill>
                  <a:latin typeface="Century Gothic"/>
                  <a:ea typeface="メイリオ" panose="020B0604030504040204" pitchFamily="50" charset="-128"/>
                </a:rPr>
                <a:t>値を最小値</a:t>
              </a:r>
              <a:r>
                <a:rPr lang="en-US" altLang="ja-JP" sz="900" dirty="0">
                  <a:solidFill>
                    <a:prstClr val="black"/>
                  </a:solidFill>
                  <a:latin typeface="Century Gothic"/>
                  <a:ea typeface="メイリオ" panose="020B0604030504040204" pitchFamily="50" charset="-128"/>
                </a:rPr>
                <a:t>0</a:t>
              </a:r>
              <a:r>
                <a:rPr lang="ja-JP" altLang="en-US" sz="900" dirty="0" err="1">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最大値</a:t>
              </a:r>
              <a:r>
                <a:rPr lang="en-US" altLang="ja-JP" sz="900" dirty="0">
                  <a:solidFill>
                    <a:prstClr val="black"/>
                  </a:solidFill>
                  <a:latin typeface="Century Gothic"/>
                  <a:ea typeface="メイリオ" panose="020B0604030504040204" pitchFamily="50" charset="-128"/>
                </a:rPr>
                <a:t>1</a:t>
              </a:r>
              <a:r>
                <a:rPr lang="ja-JP" altLang="en-US" sz="900" dirty="0">
                  <a:solidFill>
                    <a:prstClr val="black"/>
                  </a:solidFill>
                  <a:latin typeface="Century Gothic"/>
                  <a:ea typeface="メイリオ" panose="020B0604030504040204" pitchFamily="50" charset="-128"/>
                </a:rPr>
                <a:t>に正規化、閾値と比較することで各色を判別し、以降の数字認識で用いる。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白判定条件：</a:t>
              </a:r>
              <a:r>
                <a:rPr lang="en-US" altLang="ja-JP" sz="900" dirty="0">
                  <a:solidFill>
                    <a:prstClr val="black"/>
                  </a:solidFill>
                  <a:latin typeface="Century Gothic"/>
                  <a:ea typeface="メイリオ" panose="020B0604030504040204" pitchFamily="50" charset="-128"/>
                </a:rPr>
                <a:t>R &gt; 0.6</a:t>
              </a:r>
              <a:r>
                <a:rPr lang="ja-JP" altLang="en-US" sz="900" dirty="0">
                  <a:solidFill>
                    <a:prstClr val="black"/>
                  </a:solidFill>
                  <a:latin typeface="Century Gothic"/>
                  <a:ea typeface="メイリオ" panose="020B0604030504040204" pitchFamily="50" charset="-128"/>
                </a:rPr>
                <a:t>　かつ　</a:t>
              </a:r>
              <a:r>
                <a:rPr lang="en-US" altLang="ja-JP" sz="900" dirty="0">
                  <a:solidFill>
                    <a:prstClr val="black"/>
                  </a:solidFill>
                  <a:latin typeface="Century Gothic"/>
                  <a:ea typeface="メイリオ" panose="020B0604030504040204" pitchFamily="50" charset="-128"/>
                </a:rPr>
                <a:t>G &gt;</a:t>
              </a:r>
              <a:r>
                <a:rPr lang="ja-JP" altLang="en-US" sz="900" dirty="0">
                  <a:solidFill>
                    <a:prstClr val="black"/>
                  </a:solidFill>
                  <a:latin typeface="Century Gothic"/>
                  <a:ea typeface="メイリオ" panose="020B0604030504040204" pitchFamily="50" charset="-128"/>
                </a:rPr>
                <a:t> </a:t>
              </a:r>
              <a:r>
                <a:rPr lang="en-US" altLang="ja-JP" sz="900" dirty="0">
                  <a:solidFill>
                    <a:prstClr val="black"/>
                  </a:solidFill>
                  <a:latin typeface="Century Gothic"/>
                  <a:ea typeface="メイリオ" panose="020B0604030504040204" pitchFamily="50" charset="-128"/>
                </a:rPr>
                <a:t>0.6</a:t>
              </a:r>
              <a:r>
                <a:rPr lang="ja-JP" altLang="en-US" sz="900" dirty="0">
                  <a:solidFill>
                    <a:prstClr val="black"/>
                  </a:solidFill>
                  <a:latin typeface="Century Gothic"/>
                  <a:ea typeface="メイリオ" panose="020B0604030504040204" pitchFamily="50" charset="-128"/>
                </a:rPr>
                <a:t>　かつ　</a:t>
              </a:r>
              <a:r>
                <a:rPr lang="en-US" altLang="ja-JP" sz="900" dirty="0">
                  <a:solidFill>
                    <a:prstClr val="black"/>
                  </a:solidFill>
                  <a:latin typeface="Century Gothic"/>
                  <a:ea typeface="メイリオ" panose="020B0604030504040204" pitchFamily="50" charset="-128"/>
                </a:rPr>
                <a:t>B &gt; 0.6</a:t>
              </a: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黒判定条件：</a:t>
              </a:r>
              <a:r>
                <a:rPr lang="en-US" altLang="ja-JP" sz="900" dirty="0">
                  <a:solidFill>
                    <a:prstClr val="black"/>
                  </a:solidFill>
                  <a:latin typeface="Century Gothic"/>
                  <a:ea typeface="メイリオ" panose="020B0604030504040204" pitchFamily="50" charset="-128"/>
                </a:rPr>
                <a:t>G &lt; R × 2.35</a:t>
              </a:r>
              <a:r>
                <a:rPr lang="ja-JP" altLang="en-US" sz="900" dirty="0">
                  <a:solidFill>
                    <a:prstClr val="black"/>
                  </a:solidFill>
                  <a:latin typeface="Century Gothic"/>
                  <a:ea typeface="メイリオ" panose="020B0604030504040204" pitchFamily="50" charset="-128"/>
                </a:rPr>
                <a:t>　緑判定条件：</a:t>
              </a:r>
              <a:r>
                <a:rPr lang="en-US" altLang="ja-JP" sz="900" dirty="0">
                  <a:solidFill>
                    <a:prstClr val="black"/>
                  </a:solidFill>
                  <a:latin typeface="Century Gothic"/>
                  <a:ea typeface="メイリオ" panose="020B0604030504040204" pitchFamily="50" charset="-128"/>
                </a:rPr>
                <a:t>G </a:t>
              </a:r>
              <a:r>
                <a:rPr lang="ja-JP" altLang="en-US" sz="900" dirty="0">
                  <a:solidFill>
                    <a:prstClr val="black"/>
                  </a:solidFill>
                  <a:latin typeface="Century Gothic"/>
                  <a:ea typeface="メイリオ" panose="020B0604030504040204" pitchFamily="50" charset="-128"/>
                </a:rPr>
                <a:t>≧ </a:t>
              </a:r>
              <a:r>
                <a:rPr lang="en-US" altLang="ja-JP" sz="900" dirty="0">
                  <a:solidFill>
                    <a:prstClr val="black"/>
                  </a:solidFill>
                  <a:latin typeface="Century Gothic"/>
                  <a:ea typeface="メイリオ" panose="020B0604030504040204" pitchFamily="50" charset="-128"/>
                </a:rPr>
                <a:t>R × 2.35</a:t>
              </a:r>
              <a:endParaRPr lang="ja-JP" altLang="en-US" sz="900" dirty="0">
                <a:solidFill>
                  <a:prstClr val="black"/>
                </a:solidFill>
                <a:latin typeface="Century Gothic"/>
                <a:ea typeface="メイリオ" panose="020B0604030504040204" pitchFamily="50" charset="-128"/>
              </a:endParaRPr>
            </a:p>
          </p:txBody>
        </p:sp>
      </p:grpSp>
      <p:cxnSp>
        <p:nvCxnSpPr>
          <p:cNvPr id="211" name="直線コネクタ 210">
            <a:extLst>
              <a:ext uri="{FF2B5EF4-FFF2-40B4-BE49-F238E27FC236}">
                <a16:creationId xmlns="" xmlns:a16="http://schemas.microsoft.com/office/drawing/2014/main" id="{1EA35146-52CD-445C-917E-94C2E0724F03}"/>
              </a:ext>
            </a:extLst>
          </p:cNvPr>
          <p:cNvCxnSpPr/>
          <p:nvPr/>
        </p:nvCxnSpPr>
        <p:spPr>
          <a:xfrm>
            <a:off x="6538388" y="1892896"/>
            <a:ext cx="14069" cy="3184073"/>
          </a:xfrm>
          <a:prstGeom prst="line">
            <a:avLst/>
          </a:prstGeom>
          <a:ln w="19050">
            <a:solidFill>
              <a:srgbClr val="92D050"/>
            </a:solidFill>
            <a:prstDash val="dash"/>
          </a:ln>
        </p:spPr>
        <p:style>
          <a:lnRef idx="1">
            <a:schemeClr val="accent5"/>
          </a:lnRef>
          <a:fillRef idx="0">
            <a:schemeClr val="accent5"/>
          </a:fillRef>
          <a:effectRef idx="0">
            <a:schemeClr val="accent5"/>
          </a:effectRef>
          <a:fontRef idx="minor">
            <a:schemeClr val="tx1"/>
          </a:fontRef>
        </p:style>
      </p:cxnSp>
      <p:grpSp>
        <p:nvGrpSpPr>
          <p:cNvPr id="8" name="グループ化 7"/>
          <p:cNvGrpSpPr/>
          <p:nvPr/>
        </p:nvGrpSpPr>
        <p:grpSpPr>
          <a:xfrm>
            <a:off x="4015824" y="1272208"/>
            <a:ext cx="4551553" cy="4220226"/>
            <a:chOff x="8235530" y="3298619"/>
            <a:chExt cx="4551553" cy="3875086"/>
          </a:xfrm>
        </p:grpSpPr>
        <p:sp>
          <p:nvSpPr>
            <p:cNvPr id="208" name="正方形/長方形 207">
              <a:extLst>
                <a:ext uri="{FF2B5EF4-FFF2-40B4-BE49-F238E27FC236}">
                  <a16:creationId xmlns="" xmlns:a16="http://schemas.microsoft.com/office/drawing/2014/main" id="{CDE39099-DE03-475C-A7DF-52A29BE5DCAC}"/>
                </a:ext>
              </a:extLst>
            </p:cNvPr>
            <p:cNvSpPr/>
            <p:nvPr/>
          </p:nvSpPr>
          <p:spPr>
            <a:xfrm>
              <a:off x="8380498" y="3310324"/>
              <a:ext cx="4406585" cy="3863381"/>
            </a:xfrm>
            <a:prstGeom prst="rect">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209" name="テキスト ボックス 592">
              <a:extLst>
                <a:ext uri="{FF2B5EF4-FFF2-40B4-BE49-F238E27FC236}">
                  <a16:creationId xmlns="" xmlns:a16="http://schemas.microsoft.com/office/drawing/2014/main" id="{FE1D160E-98C8-4A0A-8E73-37AEF93DCE2B}"/>
                </a:ext>
              </a:extLst>
            </p:cNvPr>
            <p:cNvSpPr txBox="1"/>
            <p:nvPr/>
          </p:nvSpPr>
          <p:spPr>
            <a:xfrm>
              <a:off x="8304041" y="3298619"/>
              <a:ext cx="1418978"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a:t>
              </a:r>
              <a:r>
                <a:rPr lang="ja-JP" altLang="en-US" sz="1000" b="1" dirty="0">
                  <a:solidFill>
                    <a:prstClr val="black"/>
                  </a:solidFill>
                  <a:latin typeface="メイリオ" panose="020B0604030504040204" pitchFamily="50" charset="-128"/>
                  <a:ea typeface="メイリオ" panose="020B0604030504040204" pitchFamily="50" charset="-128"/>
                </a:rPr>
                <a:t>２</a:t>
              </a:r>
              <a:r>
                <a:rPr lang="en-US" altLang="ja-JP" sz="1000" b="1" dirty="0">
                  <a:solidFill>
                    <a:prstClr val="black"/>
                  </a:solidFill>
                  <a:latin typeface="メイリオ" panose="020B0604030504040204" pitchFamily="50" charset="-128"/>
                  <a:ea typeface="メイリオ" panose="020B0604030504040204" pitchFamily="50" charset="-128"/>
                </a:rPr>
                <a:t>-2.</a:t>
              </a:r>
              <a:r>
                <a:rPr lang="ja-JP" altLang="en-US" sz="1000" b="1" dirty="0">
                  <a:solidFill>
                    <a:prstClr val="black"/>
                  </a:solidFill>
                  <a:latin typeface="メイリオ" panose="020B0604030504040204" pitchFamily="50" charset="-128"/>
                  <a:ea typeface="メイリオ" panose="020B0604030504040204" pitchFamily="50" charset="-128"/>
                </a:rPr>
                <a:t>数字認識技術</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210" name="テキスト ボックス 209">
              <a:extLst>
                <a:ext uri="{FF2B5EF4-FFF2-40B4-BE49-F238E27FC236}">
                  <a16:creationId xmlns="" xmlns:a16="http://schemas.microsoft.com/office/drawing/2014/main" id="{BD9F7808-D4B6-401A-B49D-781D414B3AA1}"/>
                </a:ext>
              </a:extLst>
            </p:cNvPr>
            <p:cNvSpPr txBox="1"/>
            <p:nvPr/>
          </p:nvSpPr>
          <p:spPr>
            <a:xfrm>
              <a:off x="8235530" y="3441111"/>
              <a:ext cx="4419477" cy="784830"/>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目的</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アナログ数字とデジタル数字を適切に判別する。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施策</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どちらも数字上を走行した際に得られる実測データを用いる。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a:t>
              </a:r>
              <a:r>
                <a:rPr lang="ja-JP" altLang="en-US" sz="900" u="sng" dirty="0">
                  <a:solidFill>
                    <a:prstClr val="black"/>
                  </a:solidFill>
                  <a:latin typeface="Century Gothic"/>
                  <a:ea typeface="メイリオ" panose="020B0604030504040204" pitchFamily="50" charset="-128"/>
                </a:rPr>
                <a:t>アナログ数字</a:t>
              </a:r>
              <a:r>
                <a:rPr lang="ja-JP" altLang="en-US" sz="900" dirty="0">
                  <a:solidFill>
                    <a:prstClr val="black"/>
                  </a:solidFill>
                  <a:latin typeface="Century Gothic"/>
                  <a:ea typeface="メイリオ" panose="020B0604030504040204" pitchFamily="50" charset="-128"/>
                </a:rPr>
                <a:t>：実測データを学習データとしてモデル化し、</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機械学習モデルを用いて走行時のデータから数字を判別する。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a:t>
              </a:r>
              <a:r>
                <a:rPr lang="ja-JP" altLang="en-US" sz="900" u="sng" dirty="0">
                  <a:solidFill>
                    <a:prstClr val="black"/>
                  </a:solidFill>
                  <a:latin typeface="Century Gothic"/>
                  <a:ea typeface="メイリオ" panose="020B0604030504040204" pitchFamily="50" charset="-128"/>
                </a:rPr>
                <a:t>デジタル数字</a:t>
              </a:r>
              <a:r>
                <a:rPr lang="ja-JP" altLang="en-US" sz="900" dirty="0">
                  <a:solidFill>
                    <a:prstClr val="black"/>
                  </a:solidFill>
                  <a:latin typeface="Century Gothic"/>
                  <a:ea typeface="メイリオ" panose="020B0604030504040204" pitchFamily="50" charset="-128"/>
                </a:rPr>
                <a:t>：</a:t>
              </a:r>
              <a:r>
                <a:rPr lang="en-US" altLang="ja-JP" sz="900" dirty="0">
                  <a:solidFill>
                    <a:prstClr val="black"/>
                  </a:solidFill>
                  <a:latin typeface="Century Gothic"/>
                  <a:ea typeface="メイリオ" panose="020B0604030504040204" pitchFamily="50" charset="-128"/>
                </a:rPr>
                <a:t>7</a:t>
              </a:r>
              <a:r>
                <a:rPr lang="ja-JP" altLang="en-US" sz="900" dirty="0">
                  <a:solidFill>
                    <a:prstClr val="black"/>
                  </a:solidFill>
                  <a:latin typeface="Century Gothic"/>
                  <a:ea typeface="メイリオ" panose="020B0604030504040204" pitchFamily="50" charset="-128"/>
                </a:rPr>
                <a:t>セグメントの有無から数字を判別する。</a:t>
              </a:r>
            </a:p>
          </p:txBody>
        </p:sp>
        <p:sp>
          <p:nvSpPr>
            <p:cNvPr id="212" name="テキスト ボックス 211">
              <a:extLst>
                <a:ext uri="{FF2B5EF4-FFF2-40B4-BE49-F238E27FC236}">
                  <a16:creationId xmlns="" xmlns:a16="http://schemas.microsoft.com/office/drawing/2014/main" id="{1E85612F-CE46-49EB-BC98-A4D58FD29DFB}"/>
                </a:ext>
              </a:extLst>
            </p:cNvPr>
            <p:cNvSpPr txBox="1"/>
            <p:nvPr/>
          </p:nvSpPr>
          <p:spPr>
            <a:xfrm>
              <a:off x="8309875" y="4120700"/>
              <a:ext cx="2413308" cy="1102163"/>
            </a:xfrm>
            <a:prstGeom prst="rect">
              <a:avLst/>
            </a:prstGeom>
            <a:noFill/>
          </p:spPr>
          <p:txBody>
            <a:bodyPr wrap="square" rtlCol="0">
              <a:spAutoFit/>
            </a:bodyPr>
            <a:lstStyle/>
            <a:p>
              <a:pPr defTabSz="1237563" fontAlgn="auto">
                <a:spcBef>
                  <a:spcPts val="0"/>
                </a:spcBef>
                <a:spcAft>
                  <a:spcPts val="0"/>
                </a:spcAft>
              </a:pPr>
              <a:r>
                <a:rPr lang="en-US" altLang="ja-JP" sz="900" dirty="0">
                  <a:latin typeface="Century Gothic"/>
                  <a:ea typeface="メイリオ" panose="020B0604030504040204" pitchFamily="50" charset="-128"/>
                </a:rPr>
                <a:t>[</a:t>
              </a:r>
              <a:r>
                <a:rPr lang="ja-JP" altLang="en-US" sz="900" dirty="0">
                  <a:latin typeface="Century Gothic"/>
                  <a:ea typeface="メイリオ" panose="020B0604030504040204" pitchFamily="50" charset="-128"/>
                </a:rPr>
                <a:t>アナログ数字</a:t>
              </a:r>
              <a:r>
                <a:rPr lang="en-US" altLang="ja-JP" sz="900" dirty="0">
                  <a:latin typeface="Century Gothic"/>
                  <a:ea typeface="メイリオ" panose="020B0604030504040204" pitchFamily="50" charset="-128"/>
                </a:rPr>
                <a:t>]</a:t>
              </a:r>
            </a:p>
            <a:p>
              <a:pPr defTabSz="1237563" fontAlgn="auto">
                <a:spcBef>
                  <a:spcPts val="0"/>
                </a:spcBef>
                <a:spcAft>
                  <a:spcPts val="0"/>
                </a:spcAft>
              </a:pPr>
              <a:r>
                <a:rPr lang="ja-JP" altLang="en-US" sz="900" dirty="0">
                  <a:latin typeface="Century Gothic"/>
                  <a:ea typeface="メイリオ" panose="020B0604030504040204" pitchFamily="50" charset="-128"/>
                </a:rPr>
                <a:t>判定手段として</a:t>
              </a:r>
              <a:r>
                <a:rPr lang="en-US" altLang="ja-JP" sz="900" dirty="0">
                  <a:latin typeface="Century Gothic"/>
                  <a:ea typeface="メイリオ" panose="020B0604030504040204" pitchFamily="50" charset="-128"/>
                </a:rPr>
                <a:t>k</a:t>
              </a:r>
              <a:r>
                <a:rPr lang="ja-JP" altLang="en-US" sz="900" dirty="0">
                  <a:latin typeface="Century Gothic"/>
                  <a:ea typeface="メイリオ" panose="020B0604030504040204" pitchFamily="50" charset="-128"/>
                </a:rPr>
                <a:t>近傍法と</a:t>
              </a:r>
              <a:r>
                <a:rPr lang="en-US" altLang="ja-JP" sz="900" dirty="0">
                  <a:latin typeface="Century Gothic"/>
                  <a:ea typeface="メイリオ" panose="020B0604030504040204" pitchFamily="50" charset="-128"/>
                </a:rPr>
                <a:t>SVM</a:t>
              </a:r>
              <a:r>
                <a:rPr lang="ja-JP" altLang="en-US" sz="900" dirty="0">
                  <a:latin typeface="Century Gothic"/>
                  <a:ea typeface="メイリオ" panose="020B0604030504040204" pitchFamily="50" charset="-128"/>
                </a:rPr>
                <a:t>を検討した。</a:t>
              </a:r>
              <a:r>
                <a:rPr lang="en-US" altLang="ja-JP" sz="900" dirty="0">
                  <a:latin typeface="Century Gothic"/>
                  <a:ea typeface="メイリオ" panose="020B0604030504040204" pitchFamily="50" charset="-128"/>
                </a:rPr>
                <a:t>2</a:t>
              </a:r>
              <a:r>
                <a:rPr lang="ja-JP" altLang="en-US" sz="900" dirty="0">
                  <a:latin typeface="Century Gothic"/>
                  <a:ea typeface="メイリオ" panose="020B0604030504040204" pitchFamily="50" charset="-128"/>
                </a:rPr>
                <a:t>ルート以上で正答率は飽和するため</a:t>
              </a:r>
              <a:r>
                <a:rPr lang="en-US" altLang="ja-JP" sz="900" dirty="0">
                  <a:latin typeface="Century Gothic"/>
                  <a:ea typeface="メイリオ" panose="020B0604030504040204" pitchFamily="50" charset="-128"/>
                </a:rPr>
                <a:t>2</a:t>
              </a:r>
              <a:r>
                <a:rPr lang="ja-JP" altLang="en-US" sz="900" dirty="0">
                  <a:latin typeface="Century Gothic"/>
                  <a:ea typeface="メイリオ" panose="020B0604030504040204" pitchFamily="50" charset="-128"/>
                </a:rPr>
                <a:t>ルートを採用した。また、正答率が高い</a:t>
              </a:r>
              <a:r>
                <a:rPr lang="en-US" altLang="ja-JP" sz="900" dirty="0">
                  <a:latin typeface="Century Gothic"/>
                  <a:ea typeface="メイリオ" panose="020B0604030504040204" pitchFamily="50" charset="-128"/>
                </a:rPr>
                <a:t>k</a:t>
              </a:r>
              <a:r>
                <a:rPr lang="ja-JP" altLang="en-US" sz="900" dirty="0">
                  <a:latin typeface="Century Gothic"/>
                  <a:ea typeface="メイリオ" panose="020B0604030504040204" pitchFamily="50" charset="-128"/>
                </a:rPr>
                <a:t>近傍法を採用した。走行時走行位置にズレが生じるため、ズレ</a:t>
              </a:r>
              <a:r>
                <a:rPr lang="ja-JP" altLang="en-US" sz="900" dirty="0" err="1">
                  <a:latin typeface="Century Gothic"/>
                  <a:ea typeface="メイリオ" panose="020B0604030504040204" pitchFamily="50" charset="-128"/>
                </a:rPr>
                <a:t>た</a:t>
              </a:r>
              <a:r>
                <a:rPr lang="ja-JP" altLang="en-US" sz="900" dirty="0">
                  <a:latin typeface="Century Gothic"/>
                  <a:ea typeface="メイリオ" panose="020B0604030504040204" pitchFamily="50" charset="-128"/>
                </a:rPr>
                <a:t>時の実測データも学習させることで判別の精度を上げた。</a:t>
              </a:r>
            </a:p>
            <a:p>
              <a:pPr defTabSz="1237563" fontAlgn="auto">
                <a:spcBef>
                  <a:spcPts val="0"/>
                </a:spcBef>
                <a:spcAft>
                  <a:spcPts val="0"/>
                </a:spcAft>
              </a:pPr>
              <a:endParaRPr lang="ja-JP" altLang="en-US" sz="900" dirty="0">
                <a:solidFill>
                  <a:prstClr val="black"/>
                </a:solidFill>
                <a:latin typeface="Century Gothic"/>
                <a:ea typeface="メイリオ" panose="020B0604030504040204" pitchFamily="50" charset="-128"/>
              </a:endParaRPr>
            </a:p>
          </p:txBody>
        </p:sp>
        <p:sp>
          <p:nvSpPr>
            <p:cNvPr id="213" name="テキスト ボックス 212">
              <a:extLst>
                <a:ext uri="{FF2B5EF4-FFF2-40B4-BE49-F238E27FC236}">
                  <a16:creationId xmlns="" xmlns:a16="http://schemas.microsoft.com/office/drawing/2014/main" id="{EBC63034-25D8-4288-BABA-CF0DAF7D9A00}"/>
                </a:ext>
              </a:extLst>
            </p:cNvPr>
            <p:cNvSpPr txBox="1"/>
            <p:nvPr/>
          </p:nvSpPr>
          <p:spPr>
            <a:xfrm>
              <a:off x="10746689" y="4120876"/>
              <a:ext cx="2008523" cy="750931"/>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デジタル数字</a:t>
              </a:r>
              <a:r>
                <a:rPr lang="en-US" altLang="ja-JP" sz="900"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7</a:t>
              </a:r>
              <a:r>
                <a:rPr lang="ja-JP" altLang="en-US" sz="900" dirty="0">
                  <a:solidFill>
                    <a:prstClr val="black"/>
                  </a:solidFill>
                  <a:latin typeface="Century Gothic"/>
                  <a:ea typeface="メイリオ" panose="020B0604030504040204" pitchFamily="50" charset="-128"/>
                </a:rPr>
                <a:t>セグメントの有無で判定できるため、決定木を用いる。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各セグメントを検知するために</a:t>
              </a:r>
              <a:r>
                <a:rPr lang="en-US" altLang="ja-JP" sz="900" dirty="0">
                  <a:solidFill>
                    <a:prstClr val="black"/>
                  </a:solidFill>
                  <a:latin typeface="Century Gothic"/>
                  <a:ea typeface="メイリオ" panose="020B0604030504040204" pitchFamily="50" charset="-128"/>
                </a:rPr>
                <a:t>3</a:t>
              </a:r>
              <a:r>
                <a:rPr lang="ja-JP" altLang="en-US" sz="900" dirty="0" err="1">
                  <a:solidFill>
                    <a:prstClr val="black"/>
                  </a:solidFill>
                  <a:latin typeface="Century Gothic"/>
                  <a:ea typeface="メイリオ" panose="020B0604030504040204" pitchFamily="50" charset="-128"/>
                </a:rPr>
                <a:t>つの</a:t>
              </a:r>
              <a:r>
                <a:rPr lang="ja-JP" altLang="en-US" sz="900" dirty="0">
                  <a:solidFill>
                    <a:prstClr val="black"/>
                  </a:solidFill>
                  <a:latin typeface="Century Gothic"/>
                  <a:ea typeface="メイリオ" panose="020B0604030504040204" pitchFamily="50" charset="-128"/>
                </a:rPr>
                <a:t>ルートを走行する。</a:t>
              </a:r>
            </a:p>
          </p:txBody>
        </p:sp>
      </p:grpSp>
      <p:grpSp>
        <p:nvGrpSpPr>
          <p:cNvPr id="18" name="グループ化 17"/>
          <p:cNvGrpSpPr/>
          <p:nvPr/>
        </p:nvGrpSpPr>
        <p:grpSpPr>
          <a:xfrm>
            <a:off x="-125209" y="2571963"/>
            <a:ext cx="4257022" cy="1437239"/>
            <a:chOff x="-125209" y="5048242"/>
            <a:chExt cx="4257022" cy="1437239"/>
          </a:xfrm>
        </p:grpSpPr>
        <p:graphicFrame>
          <p:nvGraphicFramePr>
            <p:cNvPr id="205" name="グラフ 204"/>
            <p:cNvGraphicFramePr>
              <a:graphicFrameLocks/>
            </p:cNvGraphicFramePr>
            <p:nvPr>
              <p:extLst>
                <p:ext uri="{D42A27DB-BD31-4B8C-83A1-F6EECF244321}">
                  <p14:modId xmlns:p14="http://schemas.microsoft.com/office/powerpoint/2010/main" val="666821793"/>
                </p:ext>
              </p:extLst>
            </p:nvPr>
          </p:nvGraphicFramePr>
          <p:xfrm>
            <a:off x="1951328" y="5557763"/>
            <a:ext cx="1280483" cy="7797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2" name="グラフ 231"/>
            <p:cNvGraphicFramePr>
              <a:graphicFrameLocks/>
            </p:cNvGraphicFramePr>
            <p:nvPr>
              <p:extLst>
                <p:ext uri="{D42A27DB-BD31-4B8C-83A1-F6EECF244321}">
                  <p14:modId xmlns:p14="http://schemas.microsoft.com/office/powerpoint/2010/main" val="3985865881"/>
                </p:ext>
              </p:extLst>
            </p:nvPr>
          </p:nvGraphicFramePr>
          <p:xfrm>
            <a:off x="859127" y="5508447"/>
            <a:ext cx="1249520" cy="814983"/>
          </p:xfrm>
          <a:graphic>
            <a:graphicData uri="http://schemas.openxmlformats.org/drawingml/2006/chart">
              <c:chart xmlns:c="http://schemas.openxmlformats.org/drawingml/2006/chart" xmlns:r="http://schemas.openxmlformats.org/officeDocument/2006/relationships" r:id="rId4"/>
            </a:graphicData>
          </a:graphic>
        </p:graphicFrame>
        <p:sp>
          <p:nvSpPr>
            <p:cNvPr id="233" name="テキスト ボックス 232"/>
            <p:cNvSpPr txBox="1"/>
            <p:nvPr/>
          </p:nvSpPr>
          <p:spPr>
            <a:xfrm>
              <a:off x="-36910" y="5063785"/>
              <a:ext cx="1890261" cy="246221"/>
            </a:xfrm>
            <a:prstGeom prst="rect">
              <a:avLst/>
            </a:prstGeom>
            <a:noFill/>
          </p:spPr>
          <p:txBody>
            <a:bodyPr wrap="none" rtlCol="0">
              <a:spAutoFit/>
            </a:bodyPr>
            <a:lstStyle/>
            <a:p>
              <a:r>
                <a:rPr lang="en-US" altLang="ja-JP" sz="1000" b="1" dirty="0">
                  <a:latin typeface="+mj-ea"/>
                  <a:ea typeface="+mj-ea"/>
                </a:rPr>
                <a:t>5-1-2.</a:t>
              </a:r>
              <a:r>
                <a:rPr lang="ja-JP" altLang="en-US" sz="1000" b="1" dirty="0">
                  <a:latin typeface="+mj-ea"/>
                  <a:ea typeface="+mj-ea"/>
                </a:rPr>
                <a:t>ラインなしの直進走行</a:t>
              </a:r>
            </a:p>
          </p:txBody>
        </p:sp>
        <p:sp>
          <p:nvSpPr>
            <p:cNvPr id="234" name="テキスト ボックス 233"/>
            <p:cNvSpPr txBox="1"/>
            <p:nvPr/>
          </p:nvSpPr>
          <p:spPr>
            <a:xfrm>
              <a:off x="-125209" y="5214642"/>
              <a:ext cx="4161628" cy="369332"/>
            </a:xfrm>
            <a:prstGeom prst="rect">
              <a:avLst/>
            </a:prstGeom>
            <a:noFill/>
          </p:spPr>
          <p:txBody>
            <a:bodyPr wrap="square" rtlCol="0">
              <a:spAutoFit/>
            </a:bodyPr>
            <a:lstStyle/>
            <a:p>
              <a:r>
                <a:rPr lang="en-US" altLang="ja-JP" sz="900" dirty="0">
                  <a:latin typeface="+mn-ea"/>
                  <a:ea typeface="+mn-ea"/>
                </a:rPr>
                <a:t>【</a:t>
              </a:r>
              <a:r>
                <a:rPr lang="ja-JP" altLang="en-US" sz="900" dirty="0">
                  <a:latin typeface="+mn-ea"/>
                  <a:ea typeface="+mn-ea"/>
                </a:rPr>
                <a:t>目的</a:t>
              </a:r>
              <a:r>
                <a:rPr lang="en-US" altLang="ja-JP" sz="900" dirty="0">
                  <a:latin typeface="+mn-ea"/>
                  <a:ea typeface="+mn-ea"/>
                </a:rPr>
                <a:t>】</a:t>
              </a:r>
              <a:r>
                <a:rPr lang="ja-JP" altLang="en-US" sz="900" dirty="0">
                  <a:latin typeface="+mn-ea"/>
                  <a:ea typeface="+mn-ea"/>
                </a:rPr>
                <a:t>指定位置へ確実に到達するため、モータの個体差を吸収する。</a:t>
              </a:r>
              <a:endParaRPr lang="en-US" altLang="ja-JP" sz="900" dirty="0">
                <a:latin typeface="+mn-ea"/>
                <a:ea typeface="+mn-ea"/>
              </a:endParaRPr>
            </a:p>
            <a:p>
              <a:r>
                <a:rPr lang="en-US" altLang="ja-JP" sz="900" dirty="0">
                  <a:latin typeface="+mn-ea"/>
                  <a:ea typeface="+mn-ea"/>
                </a:rPr>
                <a:t>【</a:t>
              </a:r>
              <a:r>
                <a:rPr lang="ja-JP" altLang="en-US" sz="900" dirty="0">
                  <a:latin typeface="+mn-ea"/>
                  <a:ea typeface="+mn-ea"/>
                </a:rPr>
                <a:t>施策</a:t>
              </a:r>
              <a:r>
                <a:rPr lang="en-US" altLang="ja-JP" sz="900" dirty="0">
                  <a:latin typeface="+mn-ea"/>
                  <a:ea typeface="+mn-ea"/>
                </a:rPr>
                <a:t>】</a:t>
              </a:r>
              <a:r>
                <a:rPr lang="ja-JP" altLang="en-US" sz="900" dirty="0">
                  <a:latin typeface="+mn-ea"/>
                  <a:ea typeface="+mn-ea"/>
                </a:rPr>
                <a:t>左右モータのエンコーダ値の差を</a:t>
              </a:r>
              <a:r>
                <a:rPr lang="en-US" altLang="ja-JP" sz="900" dirty="0">
                  <a:latin typeface="+mn-ea"/>
                  <a:ea typeface="+mn-ea"/>
                </a:rPr>
                <a:t>P</a:t>
              </a:r>
              <a:r>
                <a:rPr lang="ja-JP" altLang="en-US" sz="900" dirty="0">
                  <a:latin typeface="+mn-ea"/>
                  <a:ea typeface="+mn-ea"/>
                </a:rPr>
                <a:t>制御により、小さくする。</a:t>
              </a:r>
              <a:endParaRPr lang="en-US" altLang="ja-JP" sz="900" dirty="0">
                <a:latin typeface="+mn-ea"/>
                <a:ea typeface="+mn-ea"/>
              </a:endParaRPr>
            </a:p>
          </p:txBody>
        </p:sp>
        <p:sp>
          <p:nvSpPr>
            <p:cNvPr id="235" name="テキスト ボックス 234"/>
            <p:cNvSpPr txBox="1"/>
            <p:nvPr/>
          </p:nvSpPr>
          <p:spPr>
            <a:xfrm>
              <a:off x="533493" y="6270037"/>
              <a:ext cx="1662635" cy="215444"/>
            </a:xfrm>
            <a:prstGeom prst="rect">
              <a:avLst/>
            </a:prstGeom>
            <a:noFill/>
          </p:spPr>
          <p:txBody>
            <a:bodyPr wrap="none" rtlCol="0">
              <a:spAutoFit/>
            </a:bodyPr>
            <a:lstStyle/>
            <a:p>
              <a:r>
                <a:rPr kumimoji="1" lang="ja-JP" altLang="en-US" sz="800" u="sng" dirty="0">
                  <a:latin typeface="+mn-ea"/>
                  <a:ea typeface="+mn-ea"/>
                </a:rPr>
                <a:t>図</a:t>
              </a:r>
              <a:r>
                <a:rPr kumimoji="1" lang="en-US" altLang="ja-JP" sz="800" u="sng" dirty="0">
                  <a:latin typeface="+mn-ea"/>
                  <a:ea typeface="+mn-ea"/>
                </a:rPr>
                <a:t>5-1-2-1</a:t>
              </a:r>
              <a:r>
                <a:rPr kumimoji="1" lang="ja-JP" altLang="en-US" sz="800" u="sng" dirty="0">
                  <a:latin typeface="+mn-ea"/>
                  <a:ea typeface="+mn-ea"/>
                </a:rPr>
                <a:t>：</a:t>
              </a:r>
              <a:r>
                <a:rPr kumimoji="1" lang="en-US" altLang="ja-JP" sz="800" u="sng" dirty="0">
                  <a:latin typeface="+mn-ea"/>
                  <a:ea typeface="+mn-ea"/>
                </a:rPr>
                <a:t>P</a:t>
              </a:r>
              <a:r>
                <a:rPr kumimoji="1" lang="ja-JP" altLang="en-US" sz="800" u="sng" dirty="0">
                  <a:latin typeface="+mn-ea"/>
                  <a:ea typeface="+mn-ea"/>
                </a:rPr>
                <a:t>制御による補正前</a:t>
              </a:r>
              <a:endParaRPr kumimoji="1" lang="en-US" altLang="ja-JP" sz="800" u="sng" dirty="0">
                <a:latin typeface="+mn-ea"/>
                <a:ea typeface="+mn-ea"/>
              </a:endParaRPr>
            </a:p>
          </p:txBody>
        </p:sp>
        <p:sp>
          <p:nvSpPr>
            <p:cNvPr id="237" name="正方形/長方形 236"/>
            <p:cNvSpPr/>
            <p:nvPr/>
          </p:nvSpPr>
          <p:spPr>
            <a:xfrm>
              <a:off x="-4563" y="5048242"/>
              <a:ext cx="4136376" cy="141662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700" dirty="0">
                <a:solidFill>
                  <a:schemeClr val="tx1"/>
                </a:solidFill>
              </a:endParaRPr>
            </a:p>
          </p:txBody>
        </p:sp>
        <p:cxnSp>
          <p:nvCxnSpPr>
            <p:cNvPr id="238" name="直線コネクタ 237"/>
            <p:cNvCxnSpPr/>
            <p:nvPr/>
          </p:nvCxnSpPr>
          <p:spPr>
            <a:xfrm>
              <a:off x="59954" y="5948462"/>
              <a:ext cx="19780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59954" y="5844314"/>
              <a:ext cx="204457" cy="0"/>
            </a:xfrm>
            <a:prstGeom prst="line">
              <a:avLst/>
            </a:prstGeom>
            <a:ln w="28575">
              <a:solidFill>
                <a:srgbClr val="EE8216"/>
              </a:solidFill>
            </a:ln>
          </p:spPr>
          <p:style>
            <a:lnRef idx="1">
              <a:schemeClr val="accent1"/>
            </a:lnRef>
            <a:fillRef idx="0">
              <a:schemeClr val="accent1"/>
            </a:fillRef>
            <a:effectRef idx="0">
              <a:schemeClr val="accent1"/>
            </a:effectRef>
            <a:fontRef idx="minor">
              <a:schemeClr val="tx1"/>
            </a:fontRef>
          </p:style>
        </p:cxnSp>
        <p:sp>
          <p:nvSpPr>
            <p:cNvPr id="240" name="テキスト ボックス 239"/>
            <p:cNvSpPr txBox="1"/>
            <p:nvPr/>
          </p:nvSpPr>
          <p:spPr>
            <a:xfrm>
              <a:off x="206431" y="5758331"/>
              <a:ext cx="595035" cy="215444"/>
            </a:xfrm>
            <a:prstGeom prst="rect">
              <a:avLst/>
            </a:prstGeom>
            <a:noFill/>
          </p:spPr>
          <p:txBody>
            <a:bodyPr wrap="none" rtlCol="0">
              <a:spAutoFit/>
            </a:bodyPr>
            <a:lstStyle/>
            <a:p>
              <a:r>
                <a:rPr lang="ja-JP" altLang="en-US" sz="800" dirty="0">
                  <a:latin typeface="+mn-ea"/>
                  <a:ea typeface="+mn-ea"/>
                </a:rPr>
                <a:t>左モータ</a:t>
              </a:r>
              <a:endParaRPr lang="en-US" altLang="ja-JP" sz="800" dirty="0">
                <a:latin typeface="+mn-ea"/>
                <a:ea typeface="+mn-ea"/>
              </a:endParaRPr>
            </a:p>
          </p:txBody>
        </p:sp>
        <p:sp>
          <p:nvSpPr>
            <p:cNvPr id="241" name="テキスト ボックス 240"/>
            <p:cNvSpPr txBox="1"/>
            <p:nvPr/>
          </p:nvSpPr>
          <p:spPr>
            <a:xfrm>
              <a:off x="209844" y="5872640"/>
              <a:ext cx="595035" cy="215444"/>
            </a:xfrm>
            <a:prstGeom prst="rect">
              <a:avLst/>
            </a:prstGeom>
            <a:noFill/>
          </p:spPr>
          <p:txBody>
            <a:bodyPr wrap="none" rtlCol="0">
              <a:spAutoFit/>
            </a:bodyPr>
            <a:lstStyle/>
            <a:p>
              <a:r>
                <a:rPr lang="ja-JP" altLang="en-US" sz="800" dirty="0">
                  <a:latin typeface="+mn-ea"/>
                  <a:ea typeface="+mn-ea"/>
                </a:rPr>
                <a:t>右モータ</a:t>
              </a:r>
              <a:endParaRPr lang="en-US" altLang="ja-JP" sz="800" dirty="0">
                <a:latin typeface="+mn-ea"/>
                <a:ea typeface="+mn-ea"/>
              </a:endParaRPr>
            </a:p>
          </p:txBody>
        </p:sp>
        <p:sp>
          <p:nvSpPr>
            <p:cNvPr id="243" name="テキスト ボックス 242"/>
            <p:cNvSpPr txBox="1"/>
            <p:nvPr/>
          </p:nvSpPr>
          <p:spPr>
            <a:xfrm>
              <a:off x="1298562" y="6166275"/>
              <a:ext cx="389850" cy="215444"/>
            </a:xfrm>
            <a:prstGeom prst="rect">
              <a:avLst/>
            </a:prstGeom>
            <a:noFill/>
          </p:spPr>
          <p:txBody>
            <a:bodyPr wrap="none" rtlCol="0">
              <a:spAutoFit/>
            </a:bodyPr>
            <a:lstStyle/>
            <a:p>
              <a:r>
                <a:rPr lang="ja-JP" altLang="en-US" sz="800" dirty="0">
                  <a:latin typeface="+mn-ea"/>
                  <a:ea typeface="+mn-ea"/>
                </a:rPr>
                <a:t>時間</a:t>
              </a:r>
              <a:endParaRPr lang="en-US" altLang="ja-JP" sz="800" dirty="0">
                <a:latin typeface="+mn-ea"/>
                <a:ea typeface="+mn-ea"/>
              </a:endParaRPr>
            </a:p>
          </p:txBody>
        </p:sp>
        <p:sp>
          <p:nvSpPr>
            <p:cNvPr id="245" name="テキスト ボックス 244"/>
            <p:cNvSpPr txBox="1"/>
            <p:nvPr/>
          </p:nvSpPr>
          <p:spPr>
            <a:xfrm rot="16200000">
              <a:off x="425679" y="5783584"/>
              <a:ext cx="800219" cy="215444"/>
            </a:xfrm>
            <a:prstGeom prst="rect">
              <a:avLst/>
            </a:prstGeom>
            <a:noFill/>
          </p:spPr>
          <p:txBody>
            <a:bodyPr wrap="none" rtlCol="0">
              <a:spAutoFit/>
            </a:bodyPr>
            <a:lstStyle/>
            <a:p>
              <a:r>
                <a:rPr lang="ja-JP" altLang="en-US" sz="800" dirty="0">
                  <a:latin typeface="+mn-ea"/>
                  <a:ea typeface="+mn-ea"/>
                </a:rPr>
                <a:t>エンコーダ値</a:t>
              </a:r>
              <a:endParaRPr lang="en-US" altLang="ja-JP" sz="800" dirty="0">
                <a:latin typeface="+mn-ea"/>
                <a:ea typeface="+mn-ea"/>
              </a:endParaRPr>
            </a:p>
          </p:txBody>
        </p:sp>
        <p:sp>
          <p:nvSpPr>
            <p:cNvPr id="246" name="円/楕円 245"/>
            <p:cNvSpPr/>
            <p:nvPr/>
          </p:nvSpPr>
          <p:spPr>
            <a:xfrm>
              <a:off x="1771668" y="5659839"/>
              <a:ext cx="242522" cy="2154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p:cNvSpPr/>
            <p:nvPr/>
          </p:nvSpPr>
          <p:spPr>
            <a:xfrm>
              <a:off x="2900663" y="5612870"/>
              <a:ext cx="247147" cy="217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テキスト ボックス 361"/>
            <p:cNvSpPr txBox="1"/>
            <p:nvPr/>
          </p:nvSpPr>
          <p:spPr>
            <a:xfrm>
              <a:off x="2066089" y="6264814"/>
              <a:ext cx="1662635" cy="215444"/>
            </a:xfrm>
            <a:prstGeom prst="rect">
              <a:avLst/>
            </a:prstGeom>
            <a:noFill/>
          </p:spPr>
          <p:txBody>
            <a:bodyPr wrap="none" rtlCol="0">
              <a:spAutoFit/>
            </a:bodyPr>
            <a:lstStyle/>
            <a:p>
              <a:r>
                <a:rPr kumimoji="1" lang="ja-JP" altLang="en-US" sz="800" u="sng" dirty="0">
                  <a:latin typeface="+mn-ea"/>
                  <a:ea typeface="+mn-ea"/>
                </a:rPr>
                <a:t>図</a:t>
              </a:r>
              <a:r>
                <a:rPr kumimoji="1" lang="en-US" altLang="ja-JP" sz="800" u="sng" dirty="0">
                  <a:latin typeface="+mn-ea"/>
                  <a:ea typeface="+mn-ea"/>
                </a:rPr>
                <a:t>5-1-2-2</a:t>
              </a:r>
              <a:r>
                <a:rPr kumimoji="1" lang="ja-JP" altLang="en-US" sz="800" u="sng" dirty="0">
                  <a:latin typeface="+mn-ea"/>
                  <a:ea typeface="+mn-ea"/>
                </a:rPr>
                <a:t>：</a:t>
              </a:r>
              <a:r>
                <a:rPr kumimoji="1" lang="en-US" altLang="ja-JP" sz="800" u="sng" dirty="0">
                  <a:latin typeface="+mn-ea"/>
                  <a:ea typeface="+mn-ea"/>
                </a:rPr>
                <a:t>P</a:t>
              </a:r>
              <a:r>
                <a:rPr kumimoji="1" lang="ja-JP" altLang="en-US" sz="800" u="sng" dirty="0">
                  <a:latin typeface="+mn-ea"/>
                  <a:ea typeface="+mn-ea"/>
                </a:rPr>
                <a:t>制御による補正後</a:t>
              </a:r>
              <a:endParaRPr kumimoji="1" lang="en-US" altLang="ja-JP" sz="800" u="sng" dirty="0">
                <a:latin typeface="+mn-ea"/>
                <a:ea typeface="+mn-ea"/>
              </a:endParaRPr>
            </a:p>
          </p:txBody>
        </p:sp>
      </p:grpSp>
      <p:grpSp>
        <p:nvGrpSpPr>
          <p:cNvPr id="23" name="グループ化 22"/>
          <p:cNvGrpSpPr/>
          <p:nvPr/>
        </p:nvGrpSpPr>
        <p:grpSpPr>
          <a:xfrm>
            <a:off x="4074662" y="7039950"/>
            <a:ext cx="4498464" cy="1317574"/>
            <a:chOff x="4114385" y="5547019"/>
            <a:chExt cx="4498464" cy="1317574"/>
          </a:xfrm>
        </p:grpSpPr>
        <p:sp>
          <p:nvSpPr>
            <p:cNvPr id="283" name="テキスト ボックス 592"/>
            <p:cNvSpPr txBox="1"/>
            <p:nvPr/>
          </p:nvSpPr>
          <p:spPr>
            <a:xfrm>
              <a:off x="4114385" y="5547019"/>
              <a:ext cx="2632452"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r>
                <a:rPr lang="en-US" altLang="ja-JP" sz="1000" b="1" dirty="0">
                  <a:solidFill>
                    <a:prstClr val="black"/>
                  </a:solidFill>
                </a:rPr>
                <a:t>5-1-7. </a:t>
              </a:r>
              <a:r>
                <a:rPr lang="ja-JP" altLang="en-US" sz="1000" b="1" dirty="0">
                  <a:solidFill>
                    <a:prstClr val="black"/>
                  </a:solidFill>
                </a:rPr>
                <a:t>各ボーナス獲得のための時間の算出</a:t>
              </a:r>
              <a:endParaRPr lang="en-US" altLang="ja-JP" sz="1000" b="1" dirty="0">
                <a:solidFill>
                  <a:prstClr val="black"/>
                </a:solidFill>
              </a:endParaRPr>
            </a:p>
          </p:txBody>
        </p:sp>
        <p:sp>
          <p:nvSpPr>
            <p:cNvPr id="284" name="テキスト ボックス 283"/>
            <p:cNvSpPr txBox="1"/>
            <p:nvPr/>
          </p:nvSpPr>
          <p:spPr>
            <a:xfrm>
              <a:off x="4171498" y="5758439"/>
              <a:ext cx="3070448" cy="138499"/>
            </a:xfrm>
            <a:prstGeom prst="rect">
              <a:avLst/>
            </a:prstGeom>
            <a:noFill/>
          </p:spPr>
          <p:txBody>
            <a:bodyPr wrap="square" lIns="0" tIns="0" rIns="0" bIns="0" rtlCol="0">
              <a:spAutoFit/>
            </a:bodyPr>
            <a:lstStyle/>
            <a:p>
              <a:r>
                <a:rPr lang="en-US" altLang="ja-JP" sz="900" dirty="0">
                  <a:solidFill>
                    <a:prstClr val="black"/>
                  </a:solidFill>
                  <a:latin typeface="+mn-ea"/>
                  <a:ea typeface="+mn-ea"/>
                </a:rPr>
                <a:t>【</a:t>
              </a:r>
              <a:r>
                <a:rPr lang="ja-JP" altLang="en-US" sz="900" dirty="0">
                  <a:solidFill>
                    <a:prstClr val="black"/>
                  </a:solidFill>
                  <a:latin typeface="+mn-ea"/>
                  <a:ea typeface="+mn-ea"/>
                </a:rPr>
                <a:t>目的</a:t>
              </a:r>
              <a:r>
                <a:rPr lang="en-US" altLang="ja-JP" sz="900" dirty="0">
                  <a:solidFill>
                    <a:prstClr val="black"/>
                  </a:solidFill>
                  <a:latin typeface="+mn-ea"/>
                  <a:ea typeface="+mn-ea"/>
                </a:rPr>
                <a:t>】</a:t>
              </a:r>
              <a:r>
                <a:rPr lang="ja-JP" altLang="en-US" sz="900" dirty="0">
                  <a:solidFill>
                    <a:prstClr val="black"/>
                  </a:solidFill>
                  <a:latin typeface="+mn-ea"/>
                  <a:ea typeface="+mn-ea"/>
                </a:rPr>
                <a:t>残り時間で最大ボーナスを獲得する。</a:t>
              </a:r>
              <a:endParaRPr lang="en-US" altLang="ja-JP" sz="900" dirty="0">
                <a:solidFill>
                  <a:prstClr val="black"/>
                </a:solidFill>
                <a:latin typeface="+mn-ea"/>
                <a:ea typeface="+mn-ea"/>
              </a:endParaRPr>
            </a:p>
          </p:txBody>
        </p:sp>
        <p:sp>
          <p:nvSpPr>
            <p:cNvPr id="370" name="正方形/長方形 369"/>
            <p:cNvSpPr/>
            <p:nvPr/>
          </p:nvSpPr>
          <p:spPr>
            <a:xfrm>
              <a:off x="4164106" y="5560873"/>
              <a:ext cx="4448743" cy="1291463"/>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700" dirty="0">
                <a:solidFill>
                  <a:schemeClr val="tx1"/>
                </a:solidFill>
              </a:endParaRPr>
            </a:p>
          </p:txBody>
        </p:sp>
        <p:sp>
          <p:nvSpPr>
            <p:cNvPr id="548" name="テキスト ボックス 547">
              <a:extLst>
                <a:ext uri="{FF2B5EF4-FFF2-40B4-BE49-F238E27FC236}">
                  <a16:creationId xmlns="" xmlns:a16="http://schemas.microsoft.com/office/drawing/2014/main" id="{677F3250-3C17-41F8-9756-46CE6BE88304}"/>
                </a:ext>
              </a:extLst>
            </p:cNvPr>
            <p:cNvSpPr txBox="1"/>
            <p:nvPr/>
          </p:nvSpPr>
          <p:spPr>
            <a:xfrm>
              <a:off x="4171497" y="5895097"/>
              <a:ext cx="4430065" cy="969496"/>
            </a:xfrm>
            <a:prstGeom prst="rect">
              <a:avLst/>
            </a:prstGeom>
            <a:noFill/>
          </p:spPr>
          <p:txBody>
            <a:bodyPr wrap="square" lIns="0" tIns="0" rIns="0" bIns="0" rtlCol="0">
              <a:spAutoFit/>
            </a:bodyPr>
            <a:lstStyle/>
            <a:p>
              <a:r>
                <a:rPr lang="en-US" altLang="ja-JP" sz="900" dirty="0">
                  <a:solidFill>
                    <a:prstClr val="black"/>
                  </a:solidFill>
                  <a:latin typeface="+mn-ea"/>
                  <a:ea typeface="+mn-ea"/>
                </a:rPr>
                <a:t>【</a:t>
              </a:r>
              <a:r>
                <a:rPr lang="ja-JP" altLang="en-US" sz="900" dirty="0">
                  <a:solidFill>
                    <a:prstClr val="black"/>
                  </a:solidFill>
                  <a:latin typeface="+mn-ea"/>
                  <a:ea typeface="+mn-ea"/>
                </a:rPr>
                <a:t>施策</a:t>
              </a:r>
              <a:r>
                <a:rPr lang="en-US" altLang="ja-JP" sz="900" dirty="0">
                  <a:solidFill>
                    <a:prstClr val="black"/>
                  </a:solidFill>
                  <a:latin typeface="+mn-ea"/>
                  <a:ea typeface="+mn-ea"/>
                </a:rPr>
                <a:t>】</a:t>
              </a:r>
              <a:r>
                <a:rPr lang="ja-JP" altLang="en-US" sz="900" dirty="0">
                  <a:solidFill>
                    <a:prstClr val="black"/>
                  </a:solidFill>
                  <a:latin typeface="+mn-ea"/>
                  <a:ea typeface="+mn-ea"/>
                </a:rPr>
                <a:t>ブロック置き場を検知</a:t>
              </a:r>
              <a:r>
                <a:rPr lang="en-US" altLang="ja-JP" sz="900" dirty="0">
                  <a:solidFill>
                    <a:prstClr val="black"/>
                  </a:solidFill>
                  <a:latin typeface="+mn-ea"/>
                  <a:ea typeface="+mn-ea"/>
                </a:rPr>
                <a:t>(※1)</a:t>
              </a:r>
              <a:r>
                <a:rPr lang="ja-JP" altLang="en-US" sz="900" dirty="0">
                  <a:solidFill>
                    <a:prstClr val="black"/>
                  </a:solidFill>
                  <a:latin typeface="+mn-ea"/>
                  <a:ea typeface="+mn-ea"/>
                </a:rPr>
                <a:t>してから次のブロック置き場を検知するまでの走行を</a:t>
              </a:r>
              <a:r>
                <a:rPr lang="en-US" altLang="ja-JP" sz="900" dirty="0">
                  <a:solidFill>
                    <a:prstClr val="black"/>
                  </a:solidFill>
                  <a:latin typeface="+mn-ea"/>
                  <a:ea typeface="+mn-ea"/>
                </a:rPr>
                <a:t>1</a:t>
              </a:r>
              <a:r>
                <a:rPr lang="ja-JP" altLang="en-US" sz="900" dirty="0">
                  <a:solidFill>
                    <a:prstClr val="black"/>
                  </a:solidFill>
                  <a:latin typeface="+mn-ea"/>
                  <a:ea typeface="+mn-ea"/>
                </a:rPr>
                <a:t>組の動作とし、①線分の種類、②線分の長さ、③旋回角度、④ブロックの保持状態、⑤ブロック置き場での動作</a:t>
              </a:r>
              <a:r>
                <a:rPr lang="en-US" altLang="ja-JP" sz="900" dirty="0">
                  <a:solidFill>
                    <a:prstClr val="black"/>
                  </a:solidFill>
                  <a:latin typeface="+mn-ea"/>
                  <a:ea typeface="+mn-ea"/>
                </a:rPr>
                <a:t>(※2)</a:t>
              </a:r>
              <a:r>
                <a:rPr lang="ja-JP" altLang="en-US" sz="900" dirty="0">
                  <a:solidFill>
                    <a:prstClr val="black"/>
                  </a:solidFill>
                  <a:latin typeface="+mn-ea"/>
                  <a:ea typeface="+mn-ea"/>
                </a:rPr>
                <a:t>の</a:t>
              </a:r>
              <a:r>
                <a:rPr lang="en-US" altLang="ja-JP" sz="900" dirty="0">
                  <a:solidFill>
                    <a:prstClr val="black"/>
                  </a:solidFill>
                  <a:latin typeface="+mn-ea"/>
                  <a:ea typeface="+mn-ea"/>
                </a:rPr>
                <a:t>5</a:t>
              </a:r>
              <a:r>
                <a:rPr lang="ja-JP" altLang="en-US" sz="900" dirty="0" err="1">
                  <a:solidFill>
                    <a:prstClr val="black"/>
                  </a:solidFill>
                  <a:latin typeface="+mn-ea"/>
                  <a:ea typeface="+mn-ea"/>
                </a:rPr>
                <a:t>つの</a:t>
              </a:r>
              <a:r>
                <a:rPr lang="ja-JP" altLang="en-US" sz="900" dirty="0">
                  <a:solidFill>
                    <a:prstClr val="black"/>
                  </a:solidFill>
                  <a:latin typeface="+mn-ea"/>
                  <a:ea typeface="+mn-ea"/>
                </a:rPr>
                <a:t>条件ごとに動作にかかる時間を計測し、ブロック並べ競技開始から直角駐車区間移動までの合計をボーナス獲得のための時間として計算する。</a:t>
              </a:r>
              <a:endParaRPr lang="en-US" altLang="ja-JP" sz="900" dirty="0">
                <a:solidFill>
                  <a:prstClr val="black"/>
                </a:solidFill>
                <a:latin typeface="+mn-ea"/>
                <a:ea typeface="+mn-ea"/>
              </a:endParaRPr>
            </a:p>
            <a:p>
              <a:r>
                <a:rPr lang="en-US" altLang="ja-JP" sz="900" dirty="0">
                  <a:solidFill>
                    <a:prstClr val="black"/>
                  </a:solidFill>
                  <a:latin typeface="+mn-ea"/>
                  <a:ea typeface="+mn-ea"/>
                </a:rPr>
                <a:t>※1:</a:t>
              </a:r>
              <a:r>
                <a:rPr lang="ja-JP" altLang="en-US" sz="900" dirty="0">
                  <a:solidFill>
                    <a:prstClr val="black"/>
                  </a:solidFill>
                  <a:latin typeface="+mn-ea"/>
                  <a:ea typeface="+mn-ea"/>
                </a:rPr>
                <a:t>パワーブロック置き場は</a:t>
              </a:r>
              <a:r>
                <a:rPr lang="en-US" altLang="ja-JP" sz="900" dirty="0">
                  <a:solidFill>
                    <a:prstClr val="black"/>
                  </a:solidFill>
                  <a:latin typeface="+mn-ea"/>
                  <a:ea typeface="+mn-ea"/>
                </a:rPr>
                <a:t>5-1-5</a:t>
              </a:r>
              <a:r>
                <a:rPr lang="ja-JP" altLang="en-US" sz="900" dirty="0">
                  <a:solidFill>
                    <a:prstClr val="black"/>
                  </a:solidFill>
                  <a:latin typeface="+mn-ea"/>
                  <a:ea typeface="+mn-ea"/>
                </a:rPr>
                <a:t>の①完了時を検知したとする</a:t>
              </a:r>
              <a:endParaRPr lang="en-US" altLang="ja-JP" sz="900" dirty="0">
                <a:solidFill>
                  <a:prstClr val="black"/>
                </a:solidFill>
                <a:latin typeface="+mn-ea"/>
                <a:ea typeface="+mn-ea"/>
              </a:endParaRPr>
            </a:p>
            <a:p>
              <a:r>
                <a:rPr lang="en-US" altLang="ja-JP" sz="900" dirty="0">
                  <a:solidFill>
                    <a:prstClr val="black"/>
                  </a:solidFill>
                  <a:latin typeface="+mn-ea"/>
                  <a:ea typeface="+mn-ea"/>
                </a:rPr>
                <a:t>※2:</a:t>
              </a:r>
              <a:r>
                <a:rPr lang="ja-JP" altLang="en-US" sz="900" dirty="0">
                  <a:solidFill>
                    <a:prstClr val="black"/>
                  </a:solidFill>
                  <a:latin typeface="+mn-ea"/>
                  <a:ea typeface="+mn-ea"/>
                </a:rPr>
                <a:t>通過</a:t>
              </a:r>
              <a:r>
                <a:rPr lang="en-US" altLang="ja-JP" sz="900" dirty="0">
                  <a:solidFill>
                    <a:prstClr val="black"/>
                  </a:solidFill>
                  <a:latin typeface="+mn-ea"/>
                  <a:ea typeface="+mn-ea"/>
                </a:rPr>
                <a:t>/</a:t>
              </a:r>
              <a:r>
                <a:rPr lang="ja-JP" altLang="en-US" sz="900" dirty="0">
                  <a:solidFill>
                    <a:prstClr val="black"/>
                  </a:solidFill>
                  <a:latin typeface="+mn-ea"/>
                  <a:ea typeface="+mn-ea"/>
                </a:rPr>
                <a:t>ブロックを取得</a:t>
              </a:r>
              <a:r>
                <a:rPr lang="en-US" altLang="ja-JP" sz="900" dirty="0">
                  <a:solidFill>
                    <a:prstClr val="black"/>
                  </a:solidFill>
                  <a:latin typeface="+mn-ea"/>
                  <a:ea typeface="+mn-ea"/>
                </a:rPr>
                <a:t>/</a:t>
              </a:r>
              <a:r>
                <a:rPr lang="ja-JP" altLang="en-US" sz="900" dirty="0">
                  <a:solidFill>
                    <a:prstClr val="black"/>
                  </a:solidFill>
                  <a:latin typeface="+mn-ea"/>
                  <a:ea typeface="+mn-ea"/>
                </a:rPr>
                <a:t>ブロックを設置</a:t>
              </a:r>
              <a:r>
                <a:rPr lang="en-US" altLang="ja-JP" sz="900" dirty="0">
                  <a:solidFill>
                    <a:prstClr val="black"/>
                  </a:solidFill>
                  <a:latin typeface="+mn-ea"/>
                  <a:ea typeface="+mn-ea"/>
                </a:rPr>
                <a:t>/</a:t>
              </a:r>
              <a:r>
                <a:rPr lang="ja-JP" altLang="en-US" sz="900" dirty="0">
                  <a:solidFill>
                    <a:prstClr val="black"/>
                  </a:solidFill>
                  <a:latin typeface="+mn-ea"/>
                  <a:ea typeface="+mn-ea"/>
                </a:rPr>
                <a:t>設置して戻る</a:t>
              </a:r>
              <a:endParaRPr lang="en-US" altLang="ja-JP" sz="900" dirty="0">
                <a:solidFill>
                  <a:prstClr val="black"/>
                </a:solidFill>
                <a:latin typeface="+mn-ea"/>
                <a:ea typeface="+mn-ea"/>
              </a:endParaRPr>
            </a:p>
          </p:txBody>
        </p:sp>
      </p:grpSp>
      <p:grpSp>
        <p:nvGrpSpPr>
          <p:cNvPr id="236" name="グループ化 235">
            <a:extLst>
              <a:ext uri="{FF2B5EF4-FFF2-40B4-BE49-F238E27FC236}">
                <a16:creationId xmlns="" xmlns:a16="http://schemas.microsoft.com/office/drawing/2014/main" id="{0DB57E69-8BC0-4562-8617-04F5FDA08085}"/>
              </a:ext>
            </a:extLst>
          </p:cNvPr>
          <p:cNvGrpSpPr/>
          <p:nvPr/>
        </p:nvGrpSpPr>
        <p:grpSpPr>
          <a:xfrm>
            <a:off x="-125993" y="3981223"/>
            <a:ext cx="4307983" cy="660338"/>
            <a:chOff x="6580199" y="9794112"/>
            <a:chExt cx="4307983" cy="660338"/>
          </a:xfrm>
        </p:grpSpPr>
        <p:sp>
          <p:nvSpPr>
            <p:cNvPr id="242" name="テキスト ボックス 592">
              <a:extLst>
                <a:ext uri="{FF2B5EF4-FFF2-40B4-BE49-F238E27FC236}">
                  <a16:creationId xmlns="" xmlns:a16="http://schemas.microsoft.com/office/drawing/2014/main" id="{F34F4892-C42E-4F13-9469-57A4869C3824}"/>
                </a:ext>
              </a:extLst>
            </p:cNvPr>
            <p:cNvSpPr txBox="1"/>
            <p:nvPr/>
          </p:nvSpPr>
          <p:spPr>
            <a:xfrm>
              <a:off x="6647547" y="9794112"/>
              <a:ext cx="1633781"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5-1-3.</a:t>
              </a:r>
              <a:r>
                <a:rPr lang="ja-JP" altLang="en-US" sz="1000" b="1" dirty="0">
                  <a:solidFill>
                    <a:prstClr val="black"/>
                  </a:solidFill>
                  <a:latin typeface="メイリオ" panose="020B0604030504040204" pitchFamily="50" charset="-128"/>
                  <a:ea typeface="メイリオ" panose="020B0604030504040204" pitchFamily="50" charset="-128"/>
                </a:rPr>
                <a:t>旋回自己位置認識</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250" name="テキスト ボックス 249">
              <a:extLst>
                <a:ext uri="{FF2B5EF4-FFF2-40B4-BE49-F238E27FC236}">
                  <a16:creationId xmlns="" xmlns:a16="http://schemas.microsoft.com/office/drawing/2014/main" id="{3B87312F-E853-48F2-8373-5490E50C7F0B}"/>
                </a:ext>
              </a:extLst>
            </p:cNvPr>
            <p:cNvSpPr txBox="1"/>
            <p:nvPr/>
          </p:nvSpPr>
          <p:spPr>
            <a:xfrm>
              <a:off x="6580491" y="9942575"/>
              <a:ext cx="1953249" cy="230832"/>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指定角度旋回する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251" name="テキスト ボックス 250">
              <a:extLst>
                <a:ext uri="{FF2B5EF4-FFF2-40B4-BE49-F238E27FC236}">
                  <a16:creationId xmlns="" xmlns:a16="http://schemas.microsoft.com/office/drawing/2014/main" id="{62019B4A-8BD0-4E40-82F0-7100F2AED290}"/>
                </a:ext>
              </a:extLst>
            </p:cNvPr>
            <p:cNvSpPr txBox="1"/>
            <p:nvPr/>
          </p:nvSpPr>
          <p:spPr>
            <a:xfrm>
              <a:off x="6580199" y="10085118"/>
              <a:ext cx="4307983" cy="369332"/>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左右モータのエンコーダ値の差分、タイヤ径、トラッドから走行体の方</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  向を算出する（式省略）</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252" name="正方形/長方形 251">
              <a:extLst>
                <a:ext uri="{FF2B5EF4-FFF2-40B4-BE49-F238E27FC236}">
                  <a16:creationId xmlns="" xmlns:a16="http://schemas.microsoft.com/office/drawing/2014/main" id="{3E3EE117-19CD-48BE-9AD2-9B8903560D78}"/>
                </a:ext>
              </a:extLst>
            </p:cNvPr>
            <p:cNvSpPr/>
            <p:nvPr/>
          </p:nvSpPr>
          <p:spPr>
            <a:xfrm>
              <a:off x="6709350" y="9806498"/>
              <a:ext cx="4124030" cy="58756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endParaRPr lang="en-US" altLang="ja-JP" sz="1200" b="1" dirty="0">
                <a:solidFill>
                  <a:prstClr val="black"/>
                </a:solidFill>
                <a:latin typeface="メイリオ" panose="020B0604030504040204" pitchFamily="50" charset="-128"/>
              </a:endParaRPr>
            </a:p>
          </p:txBody>
        </p:sp>
      </p:grpSp>
      <p:grpSp>
        <p:nvGrpSpPr>
          <p:cNvPr id="360" name="グループ化 359">
            <a:extLst>
              <a:ext uri="{FF2B5EF4-FFF2-40B4-BE49-F238E27FC236}">
                <a16:creationId xmlns="" xmlns:a16="http://schemas.microsoft.com/office/drawing/2014/main" id="{DA35BDFB-8A62-47F9-BF92-91110D53E33F}"/>
              </a:ext>
            </a:extLst>
          </p:cNvPr>
          <p:cNvGrpSpPr/>
          <p:nvPr/>
        </p:nvGrpSpPr>
        <p:grpSpPr>
          <a:xfrm>
            <a:off x="-75488" y="4554583"/>
            <a:ext cx="4202675" cy="1923221"/>
            <a:chOff x="4240560" y="669805"/>
            <a:chExt cx="4202675" cy="1923221"/>
          </a:xfrm>
        </p:grpSpPr>
        <p:grpSp>
          <p:nvGrpSpPr>
            <p:cNvPr id="361" name="グループ化 360">
              <a:extLst>
                <a:ext uri="{FF2B5EF4-FFF2-40B4-BE49-F238E27FC236}">
                  <a16:creationId xmlns="" xmlns:a16="http://schemas.microsoft.com/office/drawing/2014/main" id="{C0761788-D723-481D-80D3-D5296D1DF1BA}"/>
                </a:ext>
              </a:extLst>
            </p:cNvPr>
            <p:cNvGrpSpPr/>
            <p:nvPr/>
          </p:nvGrpSpPr>
          <p:grpSpPr>
            <a:xfrm>
              <a:off x="4240560" y="669805"/>
              <a:ext cx="4202675" cy="1923221"/>
              <a:chOff x="4155112" y="669805"/>
              <a:chExt cx="4202675" cy="1923221"/>
            </a:xfrm>
          </p:grpSpPr>
          <p:sp>
            <p:nvSpPr>
              <p:cNvPr id="365" name="正方形/長方形 364">
                <a:extLst>
                  <a:ext uri="{FF2B5EF4-FFF2-40B4-BE49-F238E27FC236}">
                    <a16:creationId xmlns="" xmlns:a16="http://schemas.microsoft.com/office/drawing/2014/main" id="{E67B87E6-8CA2-40B6-A302-49740760497F}"/>
                  </a:ext>
                </a:extLst>
              </p:cNvPr>
              <p:cNvSpPr/>
              <p:nvPr/>
            </p:nvSpPr>
            <p:spPr>
              <a:xfrm>
                <a:off x="4229156" y="695209"/>
                <a:ext cx="4128631" cy="1861173"/>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366" name="テキスト ボックス 592">
                <a:extLst>
                  <a:ext uri="{FF2B5EF4-FFF2-40B4-BE49-F238E27FC236}">
                    <a16:creationId xmlns="" xmlns:a16="http://schemas.microsoft.com/office/drawing/2014/main" id="{2FCBA83A-99C3-404D-9CB4-20A23A9DE86E}"/>
                  </a:ext>
                </a:extLst>
              </p:cNvPr>
              <p:cNvSpPr txBox="1"/>
              <p:nvPr/>
            </p:nvSpPr>
            <p:spPr>
              <a:xfrm>
                <a:off x="4155112" y="669805"/>
                <a:ext cx="2188420"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5-1-4.</a:t>
                </a:r>
                <a:r>
                  <a:rPr lang="ja-JP" altLang="en-US" sz="1000" b="1" dirty="0">
                    <a:solidFill>
                      <a:prstClr val="black"/>
                    </a:solidFill>
                    <a:latin typeface="メイリオ" panose="020B0604030504040204" pitchFamily="50" charset="-128"/>
                    <a:ea typeface="メイリオ" panose="020B0604030504040204" pitchFamily="50" charset="-128"/>
                  </a:rPr>
                  <a:t>カラーブロック置き場走行</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367" name="テキスト ボックス 366">
                <a:extLst>
                  <a:ext uri="{FF2B5EF4-FFF2-40B4-BE49-F238E27FC236}">
                    <a16:creationId xmlns="" xmlns:a16="http://schemas.microsoft.com/office/drawing/2014/main" id="{1561DE4A-B4C2-41A0-BD2B-FC3BD7C80EAD}"/>
                  </a:ext>
                </a:extLst>
              </p:cNvPr>
              <p:cNvSpPr txBox="1"/>
              <p:nvPr/>
            </p:nvSpPr>
            <p:spPr>
              <a:xfrm>
                <a:off x="5346428" y="1024842"/>
                <a:ext cx="2946483" cy="1384995"/>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ブロック置き場上での走行を通過①、右折②、左折③に分け、それぞれの動作に応じた走行を実施する。</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①②③</a:t>
                </a:r>
                <a:r>
                  <a:rPr lang="en-US" altLang="ja-JP" sz="900" dirty="0">
                    <a:solidFill>
                      <a:prstClr val="black"/>
                    </a:solidFill>
                    <a:latin typeface="メイリオ" panose="020B0604030504040204" pitchFamily="50" charset="-128"/>
                    <a:ea typeface="メイリオ" panose="020B0604030504040204" pitchFamily="50" charset="-128"/>
                  </a:rPr>
                  <a:t>-1:</a:t>
                </a:r>
                <a:r>
                  <a:rPr lang="ja-JP" altLang="en-US" sz="900" dirty="0">
                    <a:solidFill>
                      <a:prstClr val="black"/>
                    </a:solidFill>
                    <a:latin typeface="メイリオ" panose="020B0604030504040204" pitchFamily="50" charset="-128"/>
                    <a:ea typeface="メイリオ" panose="020B0604030504040204" pitchFamily="50" charset="-128"/>
                  </a:rPr>
                  <a:t>ブロック置き場の色を検知</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r>
                  <a:rPr lang="en-US" altLang="ja-JP" sz="900" dirty="0">
                    <a:solidFill>
                      <a:prstClr val="black"/>
                    </a:solidFill>
                    <a:latin typeface="メイリオ" panose="020B0604030504040204" pitchFamily="50" charset="-128"/>
                    <a:ea typeface="メイリオ" panose="020B0604030504040204" pitchFamily="50" charset="-128"/>
                  </a:rPr>
                  <a:t>-2:</a:t>
                </a:r>
                <a:r>
                  <a:rPr lang="ja-JP" altLang="en-US" sz="900" dirty="0">
                    <a:solidFill>
                      <a:prstClr val="black"/>
                    </a:solidFill>
                    <a:latin typeface="メイリオ" panose="020B0604030504040204" pitchFamily="50" charset="-128"/>
                    <a:ea typeface="メイリオ" panose="020B0604030504040204" pitchFamily="50" charset="-128"/>
                  </a:rPr>
                  <a:t>指定長</a:t>
                </a:r>
                <a:r>
                  <a:rPr lang="en-US" altLang="ja-JP" sz="900" dirty="0">
                    <a:solidFill>
                      <a:prstClr val="black"/>
                    </a:solidFill>
                    <a:latin typeface="メイリオ" panose="020B0604030504040204" pitchFamily="50" charset="-128"/>
                    <a:ea typeface="メイリオ" panose="020B0604030504040204" pitchFamily="50" charset="-128"/>
                  </a:rPr>
                  <a:t>(100mm)</a:t>
                </a:r>
                <a:r>
                  <a:rPr lang="ja-JP" altLang="en-US" sz="900" dirty="0">
                    <a:solidFill>
                      <a:prstClr val="black"/>
                    </a:solidFill>
                    <a:latin typeface="メイリオ" panose="020B0604030504040204" pitchFamily="50" charset="-128"/>
                    <a:ea typeface="メイリオ" panose="020B0604030504040204" pitchFamily="50" charset="-128"/>
                  </a:rPr>
                  <a:t>ラインなし走行</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r>
                  <a:rPr lang="en-US" altLang="ja-JP" sz="900" dirty="0">
                    <a:solidFill>
                      <a:prstClr val="black"/>
                    </a:solidFill>
                    <a:latin typeface="メイリオ" panose="020B0604030504040204" pitchFamily="50" charset="-128"/>
                    <a:ea typeface="メイリオ" panose="020B0604030504040204" pitchFamily="50" charset="-128"/>
                  </a:rPr>
                  <a:t>-3:</a:t>
                </a:r>
                <a:r>
                  <a:rPr lang="ja-JP" altLang="en-US" sz="900" dirty="0">
                    <a:solidFill>
                      <a:prstClr val="black"/>
                    </a:solidFill>
                    <a:latin typeface="メイリオ" panose="020B0604030504040204" pitchFamily="50" charset="-128"/>
                    <a:ea typeface="メイリオ" panose="020B0604030504040204" pitchFamily="50" charset="-128"/>
                  </a:rPr>
                  <a:t>ライン復帰</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-2:</a:t>
                </a:r>
                <a:r>
                  <a:rPr lang="ja-JP" altLang="en-US" sz="900" dirty="0">
                    <a:solidFill>
                      <a:prstClr val="black"/>
                    </a:solidFill>
                    <a:latin typeface="メイリオ" panose="020B0604030504040204" pitchFamily="50" charset="-128"/>
                    <a:ea typeface="メイリオ" panose="020B0604030504040204" pitchFamily="50" charset="-128"/>
                  </a:rPr>
                  <a:t>指定長</a:t>
                </a:r>
                <a:r>
                  <a:rPr lang="en-US" altLang="ja-JP" sz="900" dirty="0">
                    <a:solidFill>
                      <a:prstClr val="black"/>
                    </a:solidFill>
                    <a:latin typeface="メイリオ" panose="020B0604030504040204" pitchFamily="50" charset="-128"/>
                    <a:ea typeface="メイリオ" panose="020B0604030504040204" pitchFamily="50" charset="-128"/>
                  </a:rPr>
                  <a:t>(20mm)</a:t>
                </a:r>
                <a:r>
                  <a:rPr lang="ja-JP" altLang="en-US" sz="900" dirty="0">
                    <a:solidFill>
                      <a:prstClr val="black"/>
                    </a:solidFill>
                    <a:latin typeface="メイリオ" panose="020B0604030504040204" pitchFamily="50" charset="-128"/>
                    <a:ea typeface="メイリオ" panose="020B0604030504040204" pitchFamily="50" charset="-128"/>
                  </a:rPr>
                  <a:t>ラインなし走行</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-3:</a:t>
                </a:r>
                <a:r>
                  <a:rPr lang="ja-JP" altLang="en-US" sz="900" dirty="0">
                    <a:solidFill>
                      <a:prstClr val="black"/>
                    </a:solidFill>
                    <a:latin typeface="メイリオ" panose="020B0604030504040204" pitchFamily="50" charset="-128"/>
                    <a:ea typeface="メイリオ" panose="020B0604030504040204" pitchFamily="50" charset="-128"/>
                  </a:rPr>
                  <a:t>右車輪を軸に右</a:t>
                </a:r>
                <a:r>
                  <a:rPr lang="en-US" altLang="ja-JP" sz="900" dirty="0">
                    <a:solidFill>
                      <a:prstClr val="black"/>
                    </a:solidFill>
                    <a:latin typeface="メイリオ" panose="020B0604030504040204" pitchFamily="50" charset="-128"/>
                    <a:ea typeface="メイリオ" panose="020B0604030504040204" pitchFamily="50" charset="-128"/>
                  </a:rPr>
                  <a:t>90°</a:t>
                </a:r>
                <a:r>
                  <a:rPr lang="ja-JP" altLang="en-US" sz="900" dirty="0">
                    <a:solidFill>
                      <a:prstClr val="black"/>
                    </a:solidFill>
                    <a:latin typeface="メイリオ" panose="020B0604030504040204" pitchFamily="50" charset="-128"/>
                    <a:ea typeface="メイリオ" panose="020B0604030504040204" pitchFamily="50" charset="-128"/>
                  </a:rPr>
                  <a:t>旋回</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-4:</a:t>
                </a:r>
                <a:r>
                  <a:rPr lang="ja-JP" altLang="en-US" sz="900" dirty="0">
                    <a:solidFill>
                      <a:prstClr val="black"/>
                    </a:solidFill>
                    <a:latin typeface="メイリオ" panose="020B0604030504040204" pitchFamily="50" charset="-128"/>
                    <a:ea typeface="メイリオ" panose="020B0604030504040204" pitchFamily="50" charset="-128"/>
                  </a:rPr>
                  <a:t>ライン復帰</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③</a:t>
                </a:r>
                <a:r>
                  <a:rPr lang="en-US" altLang="ja-JP" sz="900" dirty="0">
                    <a:solidFill>
                      <a:prstClr val="black"/>
                    </a:solidFill>
                    <a:latin typeface="メイリオ" panose="020B0604030504040204" pitchFamily="50" charset="-128"/>
                    <a:ea typeface="メイリオ" panose="020B0604030504040204" pitchFamily="50" charset="-128"/>
                  </a:rPr>
                  <a:t>-2:</a:t>
                </a:r>
                <a:r>
                  <a:rPr lang="ja-JP" altLang="en-US" sz="900" dirty="0">
                    <a:solidFill>
                      <a:prstClr val="black"/>
                    </a:solidFill>
                    <a:latin typeface="メイリオ" panose="020B0604030504040204" pitchFamily="50" charset="-128"/>
                    <a:ea typeface="メイリオ" panose="020B0604030504040204" pitchFamily="50" charset="-128"/>
                  </a:rPr>
                  <a:t>左車輪を軸に左</a:t>
                </a:r>
                <a:r>
                  <a:rPr lang="en-US" altLang="ja-JP" sz="900" dirty="0">
                    <a:solidFill>
                      <a:prstClr val="black"/>
                    </a:solidFill>
                    <a:latin typeface="メイリオ" panose="020B0604030504040204" pitchFamily="50" charset="-128"/>
                    <a:ea typeface="メイリオ" panose="020B0604030504040204" pitchFamily="50" charset="-128"/>
                  </a:rPr>
                  <a:t>90°</a:t>
                </a:r>
                <a:r>
                  <a:rPr lang="ja-JP" altLang="en-US" sz="900" dirty="0">
                    <a:solidFill>
                      <a:prstClr val="black"/>
                    </a:solidFill>
                    <a:latin typeface="メイリオ" panose="020B0604030504040204" pitchFamily="50" charset="-128"/>
                    <a:ea typeface="メイリオ" panose="020B0604030504040204" pitchFamily="50" charset="-128"/>
                  </a:rPr>
                  <a:t>旋回</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③</a:t>
                </a:r>
                <a:r>
                  <a:rPr lang="en-US" altLang="ja-JP" sz="900" dirty="0">
                    <a:solidFill>
                      <a:prstClr val="black"/>
                    </a:solidFill>
                    <a:latin typeface="メイリオ" panose="020B0604030504040204" pitchFamily="50" charset="-128"/>
                    <a:ea typeface="メイリオ" panose="020B0604030504040204" pitchFamily="50" charset="-128"/>
                  </a:rPr>
                  <a:t>-3:</a:t>
                </a:r>
                <a:r>
                  <a:rPr lang="ja-JP" altLang="en-US" sz="900" dirty="0">
                    <a:solidFill>
                      <a:prstClr val="black"/>
                    </a:solidFill>
                    <a:latin typeface="メイリオ" panose="020B0604030504040204" pitchFamily="50" charset="-128"/>
                    <a:ea typeface="メイリオ" panose="020B0604030504040204" pitchFamily="50" charset="-128"/>
                  </a:rPr>
                  <a:t>ライン復帰</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368" name="テキスト ボックス 367">
                <a:extLst>
                  <a:ext uri="{FF2B5EF4-FFF2-40B4-BE49-F238E27FC236}">
                    <a16:creationId xmlns="" xmlns:a16="http://schemas.microsoft.com/office/drawing/2014/main" id="{3DEA06DE-8782-4466-8CAA-B21C0ECC77DC}"/>
                  </a:ext>
                </a:extLst>
              </p:cNvPr>
              <p:cNvSpPr txBox="1"/>
              <p:nvPr/>
            </p:nvSpPr>
            <p:spPr>
              <a:xfrm>
                <a:off x="4176575" y="2377582"/>
                <a:ext cx="1931421" cy="215444"/>
              </a:xfrm>
              <a:prstGeom prst="rect">
                <a:avLst/>
              </a:prstGeom>
              <a:noFill/>
            </p:spPr>
            <p:txBody>
              <a:bodyPr wrap="squar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5-1-4</a:t>
                </a:r>
                <a:r>
                  <a:rPr lang="ja-JP" altLang="en-US" sz="800" u="sng" dirty="0">
                    <a:solidFill>
                      <a:prstClr val="black"/>
                    </a:solidFill>
                    <a:latin typeface="メイリオ" panose="020B0604030504040204" pitchFamily="50" charset="-128"/>
                    <a:ea typeface="メイリオ" panose="020B0604030504040204" pitchFamily="50" charset="-128"/>
                  </a:rPr>
                  <a:t>：カラーブロック置き場走行</a:t>
                </a:r>
                <a:endParaRPr lang="en-US" altLang="ja-JP" sz="800" u="sng" dirty="0">
                  <a:solidFill>
                    <a:prstClr val="black"/>
                  </a:solidFill>
                  <a:latin typeface="メイリオ" panose="020B0604030504040204" pitchFamily="50" charset="-128"/>
                  <a:ea typeface="メイリオ" panose="020B0604030504040204" pitchFamily="50" charset="-128"/>
                </a:endParaRPr>
              </a:p>
            </p:txBody>
          </p:sp>
          <p:grpSp>
            <p:nvGrpSpPr>
              <p:cNvPr id="369" name="グループ化 368">
                <a:extLst>
                  <a:ext uri="{FF2B5EF4-FFF2-40B4-BE49-F238E27FC236}">
                    <a16:creationId xmlns="" xmlns:a16="http://schemas.microsoft.com/office/drawing/2014/main" id="{BAF9B384-D312-450E-9FD2-3342B9200170}"/>
                  </a:ext>
                </a:extLst>
              </p:cNvPr>
              <p:cNvGrpSpPr/>
              <p:nvPr/>
            </p:nvGrpSpPr>
            <p:grpSpPr>
              <a:xfrm>
                <a:off x="4482543" y="2052253"/>
                <a:ext cx="908624" cy="369333"/>
                <a:chOff x="3646017" y="3424711"/>
                <a:chExt cx="703103" cy="285793"/>
              </a:xfrm>
            </p:grpSpPr>
            <p:cxnSp>
              <p:nvCxnSpPr>
                <p:cNvPr id="372" name="直線矢印コネクタ 371">
                  <a:extLst>
                    <a:ext uri="{FF2B5EF4-FFF2-40B4-BE49-F238E27FC236}">
                      <a16:creationId xmlns="" xmlns:a16="http://schemas.microsoft.com/office/drawing/2014/main" id="{9F9077CE-3747-48DF-8459-303CB751DEFA}"/>
                    </a:ext>
                  </a:extLst>
                </p:cNvPr>
                <p:cNvCxnSpPr>
                  <a:cxnSpLocks/>
                </p:cNvCxnSpPr>
                <p:nvPr/>
              </p:nvCxnSpPr>
              <p:spPr>
                <a:xfrm>
                  <a:off x="3646017" y="3452866"/>
                  <a:ext cx="205462" cy="0"/>
                </a:xfrm>
                <a:prstGeom prst="straightConnector1">
                  <a:avLst/>
                </a:prstGeom>
                <a:ln w="34925">
                  <a:solidFill>
                    <a:srgbClr val="00B0F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3" name="直線矢印コネクタ 372">
                  <a:extLst>
                    <a:ext uri="{FF2B5EF4-FFF2-40B4-BE49-F238E27FC236}">
                      <a16:creationId xmlns="" xmlns:a16="http://schemas.microsoft.com/office/drawing/2014/main" id="{858C8828-BFAA-4365-989C-69DE645F5B8C}"/>
                    </a:ext>
                  </a:extLst>
                </p:cNvPr>
                <p:cNvCxnSpPr>
                  <a:cxnSpLocks/>
                </p:cNvCxnSpPr>
                <p:nvPr/>
              </p:nvCxnSpPr>
              <p:spPr>
                <a:xfrm>
                  <a:off x="3647493" y="3661503"/>
                  <a:ext cx="203989" cy="0"/>
                </a:xfrm>
                <a:prstGeom prst="straightConnector1">
                  <a:avLst/>
                </a:prstGeom>
                <a:ln w="34925">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4" name="直線矢印コネクタ 373">
                  <a:extLst>
                    <a:ext uri="{FF2B5EF4-FFF2-40B4-BE49-F238E27FC236}">
                      <a16:creationId xmlns="" xmlns:a16="http://schemas.microsoft.com/office/drawing/2014/main" id="{3AC9A825-5D75-486F-91CE-9A04B80780FB}"/>
                    </a:ext>
                  </a:extLst>
                </p:cNvPr>
                <p:cNvCxnSpPr>
                  <a:cxnSpLocks/>
                </p:cNvCxnSpPr>
                <p:nvPr/>
              </p:nvCxnSpPr>
              <p:spPr>
                <a:xfrm>
                  <a:off x="3648909" y="3552108"/>
                  <a:ext cx="202574" cy="0"/>
                </a:xfrm>
                <a:prstGeom prst="straightConnector1">
                  <a:avLst/>
                </a:prstGeom>
                <a:ln w="34925">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375" name="テキスト ボックス 374">
                  <a:extLst>
                    <a:ext uri="{FF2B5EF4-FFF2-40B4-BE49-F238E27FC236}">
                      <a16:creationId xmlns="" xmlns:a16="http://schemas.microsoft.com/office/drawing/2014/main" id="{ACEB80B8-4820-4F67-96BD-839B138D6BD9}"/>
                    </a:ext>
                  </a:extLst>
                </p:cNvPr>
                <p:cNvSpPr txBox="1"/>
                <p:nvPr/>
              </p:nvSpPr>
              <p:spPr>
                <a:xfrm>
                  <a:off x="3879604" y="3424711"/>
                  <a:ext cx="469516" cy="285793"/>
                </a:xfrm>
                <a:prstGeom prst="rect">
                  <a:avLst/>
                </a:prstGeom>
                <a:noFill/>
              </p:spPr>
              <p:txBody>
                <a:bodyPr wrap="square" lIns="0" tIns="0" rIns="0" bIns="0" rtlCol="0">
                  <a:spAutoFit/>
                </a:bodyPr>
                <a:lstStyle/>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：①通過</a:t>
                  </a:r>
                  <a:endParaRPr lang="en-US" altLang="ja-JP" sz="8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：②右折</a:t>
                  </a:r>
                  <a:endParaRPr lang="en-US" altLang="ja-JP" sz="8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：③左折</a:t>
                  </a:r>
                  <a:endParaRPr lang="en-US" altLang="ja-JP" sz="800" dirty="0">
                    <a:solidFill>
                      <a:prstClr val="black"/>
                    </a:solidFill>
                    <a:latin typeface="メイリオ" panose="020B0604030504040204" pitchFamily="50" charset="-128"/>
                    <a:ea typeface="メイリオ" panose="020B0604030504040204" pitchFamily="50" charset="-128"/>
                  </a:endParaRPr>
                </a:p>
              </p:txBody>
            </p:sp>
          </p:grpSp>
          <p:sp>
            <p:nvSpPr>
              <p:cNvPr id="371" name="テキスト ボックス 370">
                <a:extLst>
                  <a:ext uri="{FF2B5EF4-FFF2-40B4-BE49-F238E27FC236}">
                    <a16:creationId xmlns="" xmlns:a16="http://schemas.microsoft.com/office/drawing/2014/main" id="{8DAD19CB-797B-49BC-9E4F-5D0C2D4ECE48}"/>
                  </a:ext>
                </a:extLst>
              </p:cNvPr>
              <p:cNvSpPr txBox="1"/>
              <p:nvPr/>
            </p:nvSpPr>
            <p:spPr>
              <a:xfrm>
                <a:off x="4227120" y="898215"/>
                <a:ext cx="3976525" cy="138499"/>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カラーブロック置き場上での走行を実現する。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grpSp>
        <p:pic>
          <p:nvPicPr>
            <p:cNvPr id="364" name="図 363">
              <a:extLst>
                <a:ext uri="{FF2B5EF4-FFF2-40B4-BE49-F238E27FC236}">
                  <a16:creationId xmlns="" xmlns:a16="http://schemas.microsoft.com/office/drawing/2014/main" id="{1576274B-EF46-46B7-9A51-64CB32C688D2}"/>
                </a:ext>
              </a:extLst>
            </p:cNvPr>
            <p:cNvPicPr>
              <a:picLocks noChangeAspect="1"/>
            </p:cNvPicPr>
            <p:nvPr/>
          </p:nvPicPr>
          <p:blipFill>
            <a:blip r:embed="rId5"/>
            <a:stretch>
              <a:fillRect/>
            </a:stretch>
          </p:blipFill>
          <p:spPr>
            <a:xfrm>
              <a:off x="4349126" y="1031304"/>
              <a:ext cx="1063333" cy="1002071"/>
            </a:xfrm>
            <a:prstGeom prst="rect">
              <a:avLst/>
            </a:prstGeom>
          </p:spPr>
        </p:pic>
      </p:grpSp>
      <p:grpSp>
        <p:nvGrpSpPr>
          <p:cNvPr id="26" name="グループ化 25">
            <a:extLst>
              <a:ext uri="{FF2B5EF4-FFF2-40B4-BE49-F238E27FC236}">
                <a16:creationId xmlns="" xmlns:a16="http://schemas.microsoft.com/office/drawing/2014/main" id="{CEDBC299-AE6D-4999-A97C-6650E5574129}"/>
              </a:ext>
            </a:extLst>
          </p:cNvPr>
          <p:cNvGrpSpPr/>
          <p:nvPr/>
        </p:nvGrpSpPr>
        <p:grpSpPr>
          <a:xfrm>
            <a:off x="-92225" y="6421036"/>
            <a:ext cx="4208509" cy="1968015"/>
            <a:chOff x="4044676" y="5621336"/>
            <a:chExt cx="4208509" cy="1968015"/>
          </a:xfrm>
        </p:grpSpPr>
        <p:pic>
          <p:nvPicPr>
            <p:cNvPr id="19" name="図 18">
              <a:extLst>
                <a:ext uri="{FF2B5EF4-FFF2-40B4-BE49-F238E27FC236}">
                  <a16:creationId xmlns="" xmlns:a16="http://schemas.microsoft.com/office/drawing/2014/main" id="{AF808DC5-B257-41D7-9DAE-DF44DD85388B}"/>
                </a:ext>
              </a:extLst>
            </p:cNvPr>
            <p:cNvPicPr>
              <a:picLocks noChangeAspect="1"/>
            </p:cNvPicPr>
            <p:nvPr/>
          </p:nvPicPr>
          <p:blipFill rotWithShape="1">
            <a:blip r:embed="rId6"/>
            <a:srcRect t="2293"/>
            <a:stretch/>
          </p:blipFill>
          <p:spPr>
            <a:xfrm>
              <a:off x="4044676" y="5952810"/>
              <a:ext cx="1400559" cy="1107673"/>
            </a:xfrm>
            <a:prstGeom prst="rect">
              <a:avLst/>
            </a:prstGeom>
          </p:spPr>
        </p:pic>
        <p:grpSp>
          <p:nvGrpSpPr>
            <p:cNvPr id="190" name="グループ化 189">
              <a:extLst>
                <a:ext uri="{FF2B5EF4-FFF2-40B4-BE49-F238E27FC236}">
                  <a16:creationId xmlns="" xmlns:a16="http://schemas.microsoft.com/office/drawing/2014/main" id="{F5DF85AE-4A2E-48E8-8E94-B8CE968A5928}"/>
                </a:ext>
              </a:extLst>
            </p:cNvPr>
            <p:cNvGrpSpPr/>
            <p:nvPr/>
          </p:nvGrpSpPr>
          <p:grpSpPr>
            <a:xfrm>
              <a:off x="4093972" y="5621336"/>
              <a:ext cx="4159213" cy="1968015"/>
              <a:chOff x="4262023" y="3607432"/>
              <a:chExt cx="4159213" cy="1968015"/>
            </a:xfrm>
          </p:grpSpPr>
          <p:sp>
            <p:nvSpPr>
              <p:cNvPr id="191" name="正方形/長方形 190">
                <a:extLst>
                  <a:ext uri="{FF2B5EF4-FFF2-40B4-BE49-F238E27FC236}">
                    <a16:creationId xmlns="" xmlns:a16="http://schemas.microsoft.com/office/drawing/2014/main" id="{99ED9D21-5D82-4C37-9E67-FEBFA9A0DA77}"/>
                  </a:ext>
                </a:extLst>
              </p:cNvPr>
              <p:cNvSpPr/>
              <p:nvPr/>
            </p:nvSpPr>
            <p:spPr>
              <a:xfrm>
                <a:off x="4312567" y="3623423"/>
                <a:ext cx="4108669" cy="193470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192" name="テキスト ボックス 592">
                <a:extLst>
                  <a:ext uri="{FF2B5EF4-FFF2-40B4-BE49-F238E27FC236}">
                    <a16:creationId xmlns="" xmlns:a16="http://schemas.microsoft.com/office/drawing/2014/main" id="{B76E95CC-F4F8-4F20-97C4-D5986E81966B}"/>
                  </a:ext>
                </a:extLst>
              </p:cNvPr>
              <p:cNvSpPr txBox="1"/>
              <p:nvPr/>
            </p:nvSpPr>
            <p:spPr>
              <a:xfrm>
                <a:off x="4262023" y="3607432"/>
                <a:ext cx="2018501"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5-1-5.</a:t>
                </a:r>
                <a:r>
                  <a:rPr lang="ja-JP" altLang="en-US" sz="1000" b="1" dirty="0">
                    <a:solidFill>
                      <a:prstClr val="black"/>
                    </a:solidFill>
                    <a:latin typeface="メイリオ" panose="020B0604030504040204" pitchFamily="50" charset="-128"/>
                    <a:ea typeface="メイリオ" panose="020B0604030504040204" pitchFamily="50" charset="-128"/>
                  </a:rPr>
                  <a:t>パワーブロック設置走行</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193" name="テキスト ボックス 192">
                <a:extLst>
                  <a:ext uri="{FF2B5EF4-FFF2-40B4-BE49-F238E27FC236}">
                    <a16:creationId xmlns="" xmlns:a16="http://schemas.microsoft.com/office/drawing/2014/main" id="{57C3B091-B75D-4E13-9728-5C8F0D99CE4E}"/>
                  </a:ext>
                </a:extLst>
              </p:cNvPr>
              <p:cNvSpPr txBox="1"/>
              <p:nvPr/>
            </p:nvSpPr>
            <p:spPr>
              <a:xfrm>
                <a:off x="4263531" y="3786232"/>
                <a:ext cx="4136095" cy="138499"/>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パワーブロック置き場へパワーブロック設置と復帰を実現する。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194" name="テキスト ボックス 193">
                <a:extLst>
                  <a:ext uri="{FF2B5EF4-FFF2-40B4-BE49-F238E27FC236}">
                    <a16:creationId xmlns="" xmlns:a16="http://schemas.microsoft.com/office/drawing/2014/main" id="{6CA9138B-7CD9-4AE8-9650-8C4A375A72EE}"/>
                  </a:ext>
                </a:extLst>
              </p:cNvPr>
              <p:cNvSpPr txBox="1"/>
              <p:nvPr/>
            </p:nvSpPr>
            <p:spPr>
              <a:xfrm>
                <a:off x="5636981" y="3932778"/>
                <a:ext cx="2773342" cy="1523494"/>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パワーブロック置き場へのパワーブロックの設置①と復帰②を指定長走行、旋回を組み合わせ、保持しているパワーブロックの中心がパワーブロック置き場の中心と重なる位置になるように動作を実施する。</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r>
                  <a:rPr lang="en-US" altLang="ja-JP" sz="900" dirty="0">
                    <a:solidFill>
                      <a:prstClr val="black"/>
                    </a:solidFill>
                    <a:latin typeface="メイリオ" panose="020B0604030504040204" pitchFamily="50" charset="-128"/>
                    <a:ea typeface="メイリオ" panose="020B0604030504040204" pitchFamily="50" charset="-128"/>
                  </a:rPr>
                  <a:t>-1:</a:t>
                </a:r>
                <a:r>
                  <a:rPr lang="en-US" altLang="ja-JP" sz="900" dirty="0">
                    <a:latin typeface="メイリオ" panose="020B0604030504040204" pitchFamily="50" charset="-128"/>
                    <a:ea typeface="メイリオ" panose="020B0604030504040204" pitchFamily="50" charset="-128"/>
                  </a:rPr>
                  <a:t>5-1-3</a:t>
                </a:r>
                <a:r>
                  <a:rPr lang="ja-JP" altLang="en-US" sz="900" dirty="0">
                    <a:latin typeface="メイリオ" panose="020B0604030504040204" pitchFamily="50" charset="-128"/>
                    <a:ea typeface="メイリオ" panose="020B0604030504040204" pitchFamily="50" charset="-128"/>
                  </a:rPr>
                  <a:t>の</a:t>
                </a:r>
                <a:r>
                  <a:rPr lang="ja-JP" altLang="en-US" sz="900" dirty="0">
                    <a:solidFill>
                      <a:prstClr val="black"/>
                    </a:solidFill>
                    <a:latin typeface="メイリオ" panose="020B0604030504040204" pitchFamily="50" charset="-128"/>
                    <a:ea typeface="メイリオ" panose="020B0604030504040204" pitchFamily="50" charset="-128"/>
                  </a:rPr>
                  <a:t>動作終了時の位置から指定長</a:t>
                </a:r>
                <a:r>
                  <a:rPr lang="en-US" altLang="ja-JP" sz="900" dirty="0">
                    <a:solidFill>
                      <a:prstClr val="black"/>
                    </a:solidFill>
                    <a:latin typeface="メイリオ" panose="020B0604030504040204" pitchFamily="50" charset="-128"/>
                    <a:ea typeface="メイリオ" panose="020B0604030504040204" pitchFamily="50" charset="-128"/>
                  </a:rPr>
                  <a:t>(200mm)</a:t>
                </a:r>
                <a:r>
                  <a:rPr lang="ja-JP" altLang="en-US" sz="900" dirty="0">
                    <a:solidFill>
                      <a:prstClr val="black"/>
                    </a:solidFill>
                    <a:latin typeface="メイリオ" panose="020B0604030504040204" pitchFamily="50" charset="-128"/>
                    <a:ea typeface="メイリオ" panose="020B0604030504040204" pitchFamily="50" charset="-128"/>
                  </a:rPr>
                  <a:t>ライントレース走行</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r>
                  <a:rPr lang="en-US" altLang="ja-JP" sz="900" dirty="0">
                    <a:solidFill>
                      <a:prstClr val="black"/>
                    </a:solidFill>
                    <a:latin typeface="メイリオ" panose="020B0604030504040204" pitchFamily="50" charset="-128"/>
                    <a:ea typeface="メイリオ" panose="020B0604030504040204" pitchFamily="50" charset="-128"/>
                  </a:rPr>
                  <a:t>-2:</a:t>
                </a:r>
                <a:r>
                  <a:rPr lang="ja-JP" altLang="en-US" sz="900" dirty="0">
                    <a:solidFill>
                      <a:prstClr val="black"/>
                    </a:solidFill>
                    <a:latin typeface="メイリオ" panose="020B0604030504040204" pitchFamily="50" charset="-128"/>
                    <a:ea typeface="メイリオ" panose="020B0604030504040204" pitchFamily="50" charset="-128"/>
                  </a:rPr>
                  <a:t>車軸中心を軸に右</a:t>
                </a:r>
                <a:r>
                  <a:rPr lang="en-US" altLang="ja-JP" sz="900" dirty="0">
                    <a:solidFill>
                      <a:prstClr val="black"/>
                    </a:solidFill>
                    <a:latin typeface="メイリオ" panose="020B0604030504040204" pitchFamily="50" charset="-128"/>
                    <a:ea typeface="メイリオ" panose="020B0604030504040204" pitchFamily="50" charset="-128"/>
                  </a:rPr>
                  <a:t>90°</a:t>
                </a:r>
                <a:r>
                  <a:rPr lang="ja-JP" altLang="en-US" sz="900" dirty="0">
                    <a:solidFill>
                      <a:prstClr val="black"/>
                    </a:solidFill>
                    <a:latin typeface="メイリオ" panose="020B0604030504040204" pitchFamily="50" charset="-128"/>
                    <a:ea typeface="メイリオ" panose="020B0604030504040204" pitchFamily="50" charset="-128"/>
                  </a:rPr>
                  <a:t>旋回。</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r>
                  <a:rPr lang="en-US" altLang="ja-JP" sz="900" dirty="0">
                    <a:solidFill>
                      <a:prstClr val="black"/>
                    </a:solidFill>
                    <a:latin typeface="メイリオ" panose="020B0604030504040204" pitchFamily="50" charset="-128"/>
                    <a:ea typeface="メイリオ" panose="020B0604030504040204" pitchFamily="50" charset="-128"/>
                  </a:rPr>
                  <a:t>-3:</a:t>
                </a:r>
                <a:r>
                  <a:rPr lang="ja-JP" altLang="en-US" sz="900" dirty="0">
                    <a:solidFill>
                      <a:prstClr val="black"/>
                    </a:solidFill>
                    <a:latin typeface="メイリオ" panose="020B0604030504040204" pitchFamily="50" charset="-128"/>
                    <a:ea typeface="メイリオ" panose="020B0604030504040204" pitchFamily="50" charset="-128"/>
                  </a:rPr>
                  <a:t>指定長</a:t>
                </a:r>
                <a:r>
                  <a:rPr lang="en-US" altLang="ja-JP" sz="900" dirty="0">
                    <a:solidFill>
                      <a:prstClr val="black"/>
                    </a:solidFill>
                    <a:latin typeface="メイリオ" panose="020B0604030504040204" pitchFamily="50" charset="-128"/>
                    <a:ea typeface="メイリオ" panose="020B0604030504040204" pitchFamily="50" charset="-128"/>
                  </a:rPr>
                  <a:t>(120mm)</a:t>
                </a:r>
                <a:r>
                  <a:rPr lang="ja-JP" altLang="en-US" sz="900" dirty="0">
                    <a:solidFill>
                      <a:prstClr val="black"/>
                    </a:solidFill>
                    <a:latin typeface="メイリオ" panose="020B0604030504040204" pitchFamily="50" charset="-128"/>
                    <a:ea typeface="メイリオ" panose="020B0604030504040204" pitchFamily="50" charset="-128"/>
                  </a:rPr>
                  <a:t>ラインなし走行</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-1:</a:t>
                </a:r>
                <a:r>
                  <a:rPr lang="ja-JP" altLang="en-US" sz="900" dirty="0">
                    <a:solidFill>
                      <a:prstClr val="black"/>
                    </a:solidFill>
                    <a:latin typeface="メイリオ" panose="020B0604030504040204" pitchFamily="50" charset="-128"/>
                    <a:ea typeface="メイリオ" panose="020B0604030504040204" pitchFamily="50" charset="-128"/>
                  </a:rPr>
                  <a:t>指定長</a:t>
                </a:r>
                <a:r>
                  <a:rPr lang="en-US" altLang="ja-JP" sz="900" dirty="0">
                    <a:solidFill>
                      <a:prstClr val="black"/>
                    </a:solidFill>
                    <a:latin typeface="メイリオ" panose="020B0604030504040204" pitchFamily="50" charset="-128"/>
                    <a:ea typeface="メイリオ" panose="020B0604030504040204" pitchFamily="50" charset="-128"/>
                  </a:rPr>
                  <a:t>(120mm)</a:t>
                </a:r>
                <a:r>
                  <a:rPr lang="ja-JP" altLang="en-US" sz="900" dirty="0">
                    <a:solidFill>
                      <a:prstClr val="black"/>
                    </a:solidFill>
                    <a:latin typeface="メイリオ" panose="020B0604030504040204" pitchFamily="50" charset="-128"/>
                    <a:ea typeface="メイリオ" panose="020B0604030504040204" pitchFamily="50" charset="-128"/>
                  </a:rPr>
                  <a:t>ラインなしバック走行</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-2:</a:t>
                </a:r>
                <a:r>
                  <a:rPr lang="ja-JP" altLang="en-US" sz="900" dirty="0">
                    <a:solidFill>
                      <a:prstClr val="black"/>
                    </a:solidFill>
                    <a:latin typeface="メイリオ" panose="020B0604030504040204" pitchFamily="50" charset="-128"/>
                    <a:ea typeface="メイリオ" panose="020B0604030504040204" pitchFamily="50" charset="-128"/>
                  </a:rPr>
                  <a:t>車軸中心を軸に右</a:t>
                </a:r>
                <a:r>
                  <a:rPr lang="en-US" altLang="ja-JP" sz="900" dirty="0">
                    <a:solidFill>
                      <a:prstClr val="black"/>
                    </a:solidFill>
                    <a:latin typeface="メイリオ" panose="020B0604030504040204" pitchFamily="50" charset="-128"/>
                    <a:ea typeface="メイリオ" panose="020B0604030504040204" pitchFamily="50" charset="-128"/>
                  </a:rPr>
                  <a:t>90°</a:t>
                </a:r>
                <a:r>
                  <a:rPr lang="ja-JP" altLang="en-US" sz="900" dirty="0">
                    <a:solidFill>
                      <a:prstClr val="black"/>
                    </a:solidFill>
                    <a:latin typeface="メイリオ" panose="020B0604030504040204" pitchFamily="50" charset="-128"/>
                    <a:ea typeface="メイリオ" panose="020B0604030504040204" pitchFamily="50" charset="-128"/>
                  </a:rPr>
                  <a:t>旋回</a:t>
                </a:r>
                <a:endParaRPr lang="en-US" altLang="ja-JP" sz="9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r>
                  <a:rPr lang="en-US" altLang="ja-JP" sz="900" dirty="0">
                    <a:solidFill>
                      <a:prstClr val="black"/>
                    </a:solidFill>
                    <a:latin typeface="メイリオ" panose="020B0604030504040204" pitchFamily="50" charset="-128"/>
                    <a:ea typeface="メイリオ" panose="020B0604030504040204" pitchFamily="50" charset="-128"/>
                  </a:rPr>
                  <a:t>-3:</a:t>
                </a:r>
                <a:r>
                  <a:rPr lang="ja-JP" altLang="en-US" sz="900" dirty="0">
                    <a:solidFill>
                      <a:prstClr val="black"/>
                    </a:solidFill>
                    <a:latin typeface="メイリオ" panose="020B0604030504040204" pitchFamily="50" charset="-128"/>
                    <a:ea typeface="メイリオ" panose="020B0604030504040204" pitchFamily="50" charset="-128"/>
                  </a:rPr>
                  <a:t>ライン復帰</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197" name="テキスト ボックス 196">
                <a:extLst>
                  <a:ext uri="{FF2B5EF4-FFF2-40B4-BE49-F238E27FC236}">
                    <a16:creationId xmlns="" xmlns:a16="http://schemas.microsoft.com/office/drawing/2014/main" id="{068023D7-FA5D-435E-98B9-4BE956B293D7}"/>
                  </a:ext>
                </a:extLst>
              </p:cNvPr>
              <p:cNvSpPr txBox="1"/>
              <p:nvPr/>
            </p:nvSpPr>
            <p:spPr>
              <a:xfrm>
                <a:off x="5624415" y="5426967"/>
                <a:ext cx="1695479" cy="138499"/>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数値は</a:t>
                </a:r>
                <a:r>
                  <a:rPr lang="en-US" altLang="ja-JP" sz="900" dirty="0">
                    <a:solidFill>
                      <a:prstClr val="black"/>
                    </a:solidFill>
                    <a:latin typeface="メイリオ" panose="020B0604030504040204" pitchFamily="50" charset="-128"/>
                    <a:ea typeface="メイリオ" panose="020B0604030504040204" pitchFamily="50" charset="-128"/>
                  </a:rPr>
                  <a:t>450mm</a:t>
                </a:r>
                <a:r>
                  <a:rPr lang="ja-JP" altLang="en-US" sz="900" dirty="0">
                    <a:solidFill>
                      <a:prstClr val="black"/>
                    </a:solidFill>
                    <a:latin typeface="メイリオ" panose="020B0604030504040204" pitchFamily="50" charset="-128"/>
                    <a:ea typeface="メイリオ" panose="020B0604030504040204" pitchFamily="50" charset="-128"/>
                  </a:rPr>
                  <a:t>の接続線を想定</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196" name="テキスト ボックス 195">
                <a:extLst>
                  <a:ext uri="{FF2B5EF4-FFF2-40B4-BE49-F238E27FC236}">
                    <a16:creationId xmlns="" xmlns:a16="http://schemas.microsoft.com/office/drawing/2014/main" id="{9D795DEE-89CC-4B1D-BFBC-9EA8A2FEB399}"/>
                  </a:ext>
                </a:extLst>
              </p:cNvPr>
              <p:cNvSpPr txBox="1"/>
              <p:nvPr/>
            </p:nvSpPr>
            <p:spPr>
              <a:xfrm>
                <a:off x="4338107" y="5236893"/>
                <a:ext cx="1400558" cy="338554"/>
              </a:xfrm>
              <a:prstGeom prst="rect">
                <a:avLst/>
              </a:prstGeom>
              <a:noFill/>
            </p:spPr>
            <p:txBody>
              <a:bodyPr wrap="squar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5-1-5</a:t>
                </a:r>
                <a:r>
                  <a:rPr lang="ja-JP" altLang="en-US" sz="800" u="sng" dirty="0">
                    <a:solidFill>
                      <a:prstClr val="black"/>
                    </a:solidFill>
                    <a:latin typeface="メイリオ" panose="020B0604030504040204" pitchFamily="50" charset="-128"/>
                    <a:ea typeface="メイリオ" panose="020B0604030504040204" pitchFamily="50" charset="-128"/>
                  </a:rPr>
                  <a:t>：</a:t>
                </a:r>
                <a:endParaRPr lang="en-US" altLang="ja-JP" sz="8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パワーブロック設置走行</a:t>
                </a:r>
                <a:endParaRPr lang="en-US" altLang="ja-JP" sz="800" u="sng" dirty="0">
                  <a:solidFill>
                    <a:prstClr val="black"/>
                  </a:solidFill>
                  <a:latin typeface="メイリオ" panose="020B0604030504040204" pitchFamily="50" charset="-128"/>
                  <a:ea typeface="メイリオ" panose="020B0604030504040204" pitchFamily="50" charset="-128"/>
                </a:endParaRPr>
              </a:p>
            </p:txBody>
          </p:sp>
        </p:grpSp>
      </p:grpSp>
      <p:grpSp>
        <p:nvGrpSpPr>
          <p:cNvPr id="28" name="グループ化 27">
            <a:extLst>
              <a:ext uri="{FF2B5EF4-FFF2-40B4-BE49-F238E27FC236}">
                <a16:creationId xmlns="" xmlns:a16="http://schemas.microsoft.com/office/drawing/2014/main" id="{F8D82B05-4DF6-4A02-BAD7-C2B4C9E384EE}"/>
              </a:ext>
            </a:extLst>
          </p:cNvPr>
          <p:cNvGrpSpPr/>
          <p:nvPr/>
        </p:nvGrpSpPr>
        <p:grpSpPr>
          <a:xfrm>
            <a:off x="250039" y="7786408"/>
            <a:ext cx="858820" cy="246221"/>
            <a:chOff x="242236" y="8999225"/>
            <a:chExt cx="858820" cy="246221"/>
          </a:xfrm>
        </p:grpSpPr>
        <p:cxnSp>
          <p:nvCxnSpPr>
            <p:cNvPr id="392" name="直線矢印コネクタ 391">
              <a:extLst>
                <a:ext uri="{FF2B5EF4-FFF2-40B4-BE49-F238E27FC236}">
                  <a16:creationId xmlns="" xmlns:a16="http://schemas.microsoft.com/office/drawing/2014/main" id="{D81B9E9A-5E5E-4E97-ADCE-D79ADB007F8D}"/>
                </a:ext>
              </a:extLst>
            </p:cNvPr>
            <p:cNvCxnSpPr>
              <a:cxnSpLocks/>
            </p:cNvCxnSpPr>
            <p:nvPr/>
          </p:nvCxnSpPr>
          <p:spPr>
            <a:xfrm>
              <a:off x="242236" y="9173412"/>
              <a:ext cx="265520" cy="0"/>
            </a:xfrm>
            <a:prstGeom prst="straightConnector1">
              <a:avLst/>
            </a:prstGeom>
            <a:ln w="34925">
              <a:solidFill>
                <a:srgbClr val="00B0F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3" name="直線矢印コネクタ 392">
              <a:extLst>
                <a:ext uri="{FF2B5EF4-FFF2-40B4-BE49-F238E27FC236}">
                  <a16:creationId xmlns="" xmlns:a16="http://schemas.microsoft.com/office/drawing/2014/main" id="{0B120E4A-76E8-4A5D-A3F7-BCE0B542574A}"/>
                </a:ext>
              </a:extLst>
            </p:cNvPr>
            <p:cNvCxnSpPr>
              <a:cxnSpLocks/>
            </p:cNvCxnSpPr>
            <p:nvPr/>
          </p:nvCxnSpPr>
          <p:spPr>
            <a:xfrm>
              <a:off x="244140" y="9037753"/>
              <a:ext cx="263616" cy="0"/>
            </a:xfrm>
            <a:prstGeom prst="straightConnector1">
              <a:avLst/>
            </a:prstGeom>
            <a:ln w="34925">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 xmlns:a16="http://schemas.microsoft.com/office/drawing/2014/main" id="{40E5D320-371A-4FB4-91E6-A38A079007D0}"/>
                </a:ext>
              </a:extLst>
            </p:cNvPr>
            <p:cNvSpPr txBox="1"/>
            <p:nvPr/>
          </p:nvSpPr>
          <p:spPr>
            <a:xfrm>
              <a:off x="494298" y="8999225"/>
              <a:ext cx="606758" cy="246221"/>
            </a:xfrm>
            <a:prstGeom prst="rect">
              <a:avLst/>
            </a:prstGeom>
            <a:noFill/>
          </p:spPr>
          <p:txBody>
            <a:bodyPr wrap="square" lIns="0" tIns="0" rIns="0" bIns="0" rtlCol="0">
              <a:spAutoFit/>
            </a:bodyPr>
            <a:lstStyle/>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：①設置</a:t>
              </a:r>
              <a:endParaRPr lang="en-US" altLang="ja-JP" sz="8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：②復帰</a:t>
              </a:r>
              <a:endParaRPr lang="en-US" altLang="ja-JP" sz="800" dirty="0">
                <a:solidFill>
                  <a:prstClr val="black"/>
                </a:solidFill>
                <a:latin typeface="メイリオ" panose="020B0604030504040204" pitchFamily="50" charset="-128"/>
                <a:ea typeface="メイリオ" panose="020B0604030504040204" pitchFamily="50" charset="-128"/>
              </a:endParaRPr>
            </a:p>
          </p:txBody>
        </p:sp>
      </p:grpSp>
      <p:sp>
        <p:nvSpPr>
          <p:cNvPr id="408" name="テキスト ボックス 407">
            <a:extLst>
              <a:ext uri="{FF2B5EF4-FFF2-40B4-BE49-F238E27FC236}">
                <a16:creationId xmlns="" xmlns:a16="http://schemas.microsoft.com/office/drawing/2014/main" id="{C5BFF9A8-5BBC-42C4-9B4B-0BF32B4303EA}"/>
              </a:ext>
            </a:extLst>
          </p:cNvPr>
          <p:cNvSpPr txBox="1"/>
          <p:nvPr/>
        </p:nvSpPr>
        <p:spPr>
          <a:xfrm>
            <a:off x="2896726" y="3435071"/>
            <a:ext cx="1223742" cy="318924"/>
          </a:xfrm>
          <a:prstGeom prst="wedgeRectCallout">
            <a:avLst>
              <a:gd name="adj1" fmla="val -32224"/>
              <a:gd name="adj2" fmla="val -82327"/>
            </a:avLst>
          </a:prstGeom>
          <a:solidFill>
            <a:srgbClr val="FADCFC"/>
          </a:solidFill>
          <a:ln>
            <a:solidFill>
              <a:srgbClr val="A90745"/>
            </a:solidFill>
          </a:ln>
        </p:spPr>
        <p:txBody>
          <a:bodyPr wrap="square" lIns="0" tIns="36000" rIns="0" bIns="36000" rtlCol="0">
            <a:spAutoFit/>
          </a:bodyPr>
          <a:lstStyle/>
          <a:p>
            <a:pPr defTabSz="1237563" fontAlgn="auto">
              <a:spcBef>
                <a:spcPts val="0"/>
              </a:spcBef>
              <a:spcAft>
                <a:spcPts val="0"/>
              </a:spcAft>
            </a:pPr>
            <a:r>
              <a:rPr lang="ja-JP" altLang="en-US" sz="800" dirty="0">
                <a:solidFill>
                  <a:prstClr val="black"/>
                </a:solidFill>
                <a:latin typeface="+mn-ea"/>
                <a:ea typeface="+mn-ea"/>
              </a:rPr>
              <a:t>左右のモータが少なくなり</a:t>
            </a:r>
            <a:endParaRPr lang="en-US" altLang="ja-JP" sz="800" dirty="0">
              <a:solidFill>
                <a:prstClr val="black"/>
              </a:solidFill>
              <a:latin typeface="+mn-ea"/>
              <a:ea typeface="+mn-ea"/>
            </a:endParaRPr>
          </a:p>
          <a:p>
            <a:pPr defTabSz="1237563" fontAlgn="auto">
              <a:spcBef>
                <a:spcPts val="0"/>
              </a:spcBef>
              <a:spcAft>
                <a:spcPts val="0"/>
              </a:spcAft>
            </a:pPr>
            <a:r>
              <a:rPr lang="ja-JP" altLang="en-US" sz="800" dirty="0">
                <a:solidFill>
                  <a:prstClr val="black"/>
                </a:solidFill>
                <a:latin typeface="+mn-ea"/>
                <a:ea typeface="+mn-ea"/>
              </a:rPr>
              <a:t>安定して直進可能</a:t>
            </a:r>
            <a:endParaRPr lang="en-US" altLang="ja-JP" sz="800" dirty="0">
              <a:solidFill>
                <a:prstClr val="black"/>
              </a:solidFill>
              <a:latin typeface="+mn-ea"/>
              <a:ea typeface="+mn-ea"/>
            </a:endParaRPr>
          </a:p>
        </p:txBody>
      </p:sp>
      <p:sp>
        <p:nvSpPr>
          <p:cNvPr id="409" name="テキスト ボックス 408">
            <a:extLst>
              <a:ext uri="{FF2B5EF4-FFF2-40B4-BE49-F238E27FC236}">
                <a16:creationId xmlns="" xmlns:a16="http://schemas.microsoft.com/office/drawing/2014/main" id="{1B1BCA7C-0671-42A7-AD93-3B89A2575E92}"/>
              </a:ext>
            </a:extLst>
          </p:cNvPr>
          <p:cNvSpPr txBox="1"/>
          <p:nvPr/>
        </p:nvSpPr>
        <p:spPr>
          <a:xfrm>
            <a:off x="-133798" y="2999628"/>
            <a:ext cx="877163" cy="230832"/>
          </a:xfrm>
          <a:prstGeom prst="rect">
            <a:avLst/>
          </a:prstGeom>
          <a:noFill/>
        </p:spPr>
        <p:txBody>
          <a:bodyPr wrap="none" rtlCol="0">
            <a:spAutoFit/>
          </a:bodyPr>
          <a:lstStyle/>
          <a:p>
            <a:pPr defTabSz="1237563" fontAlgn="auto">
              <a:spcBef>
                <a:spcPts val="0"/>
              </a:spcBef>
              <a:spcAft>
                <a:spcPts val="0"/>
              </a:spcAft>
            </a:pPr>
            <a:r>
              <a:rPr lang="en-US" altLang="ja-JP" sz="900" dirty="0">
                <a:solidFill>
                  <a:prstClr val="black"/>
                </a:solidFill>
                <a:latin typeface="+mn-ea"/>
                <a:ea typeface="+mn-ea"/>
              </a:rPr>
              <a:t>【</a:t>
            </a:r>
            <a:r>
              <a:rPr lang="ja-JP" altLang="en-US" sz="900" dirty="0">
                <a:solidFill>
                  <a:prstClr val="black"/>
                </a:solidFill>
                <a:latin typeface="+mn-ea"/>
                <a:ea typeface="+mn-ea"/>
              </a:rPr>
              <a:t>検証結果</a:t>
            </a:r>
            <a:r>
              <a:rPr lang="en-US" altLang="ja-JP" sz="900" dirty="0">
                <a:solidFill>
                  <a:prstClr val="black"/>
                </a:solidFill>
                <a:latin typeface="+mn-ea"/>
                <a:ea typeface="+mn-ea"/>
              </a:rPr>
              <a:t>】</a:t>
            </a:r>
          </a:p>
        </p:txBody>
      </p:sp>
      <p:grpSp>
        <p:nvGrpSpPr>
          <p:cNvPr id="164" name="グループ化 163">
            <a:extLst>
              <a:ext uri="{FF2B5EF4-FFF2-40B4-BE49-F238E27FC236}">
                <a16:creationId xmlns="" xmlns:a16="http://schemas.microsoft.com/office/drawing/2014/main" id="{141C544E-7A85-479B-BEBA-03DD0031506A}"/>
              </a:ext>
            </a:extLst>
          </p:cNvPr>
          <p:cNvGrpSpPr/>
          <p:nvPr/>
        </p:nvGrpSpPr>
        <p:grpSpPr>
          <a:xfrm>
            <a:off x="4058697" y="5480813"/>
            <a:ext cx="4553426" cy="1604209"/>
            <a:chOff x="4058818" y="7722613"/>
            <a:chExt cx="4553426" cy="1604209"/>
          </a:xfrm>
        </p:grpSpPr>
        <p:sp>
          <p:nvSpPr>
            <p:cNvPr id="389" name="テキスト ボックス 388">
              <a:extLst>
                <a:ext uri="{FF2B5EF4-FFF2-40B4-BE49-F238E27FC236}">
                  <a16:creationId xmlns="" xmlns:a16="http://schemas.microsoft.com/office/drawing/2014/main" id="{6C6167F4-B986-4FCD-8D16-1403E06E54F8}"/>
                </a:ext>
              </a:extLst>
            </p:cNvPr>
            <p:cNvSpPr txBox="1"/>
            <p:nvPr/>
          </p:nvSpPr>
          <p:spPr>
            <a:xfrm>
              <a:off x="4126920" y="8188696"/>
              <a:ext cx="2864260" cy="1138126"/>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ライン復帰開始時に①カラーセンサが黒を検知している場合、検知結果が白になるまで車軸中心を軸に左旋回した後、右車輪を軸に右旋回しラインのエッジを検知する。②白を検知している場合、検知結果が黒になるまで車軸中心を軸に右旋回した後、左車輪を軸に右旋回しラインのエッジを検知する。ライン復帰開始時にラインのエッジを検知している場合は本動作を実施せず次の動作に移行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398" name="正方形/長方形 397">
              <a:extLst>
                <a:ext uri="{FF2B5EF4-FFF2-40B4-BE49-F238E27FC236}">
                  <a16:creationId xmlns="" xmlns:a16="http://schemas.microsoft.com/office/drawing/2014/main" id="{78D97BC9-FA8A-4440-8934-B60D041F887D}"/>
                </a:ext>
              </a:extLst>
            </p:cNvPr>
            <p:cNvSpPr/>
            <p:nvPr/>
          </p:nvSpPr>
          <p:spPr>
            <a:xfrm>
              <a:off x="4132862" y="7748017"/>
              <a:ext cx="4435593" cy="1545519"/>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399" name="テキスト ボックス 592">
              <a:extLst>
                <a:ext uri="{FF2B5EF4-FFF2-40B4-BE49-F238E27FC236}">
                  <a16:creationId xmlns="" xmlns:a16="http://schemas.microsoft.com/office/drawing/2014/main" id="{45F40508-5047-4C8C-B931-8A31AD0BF5EE}"/>
                </a:ext>
              </a:extLst>
            </p:cNvPr>
            <p:cNvSpPr txBox="1"/>
            <p:nvPr/>
          </p:nvSpPr>
          <p:spPr>
            <a:xfrm>
              <a:off x="4058818" y="7722613"/>
              <a:ext cx="1249060"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5-1-6.</a:t>
              </a:r>
              <a:r>
                <a:rPr lang="ja-JP" altLang="en-US" sz="1000" b="1" dirty="0">
                  <a:solidFill>
                    <a:prstClr val="black"/>
                  </a:solidFill>
                  <a:latin typeface="メイリオ" panose="020B0604030504040204" pitchFamily="50" charset="-128"/>
                  <a:ea typeface="メイリオ" panose="020B0604030504040204" pitchFamily="50" charset="-128"/>
                </a:rPr>
                <a:t>ライン復帰</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403" name="テキスト ボックス 402">
              <a:extLst>
                <a:ext uri="{FF2B5EF4-FFF2-40B4-BE49-F238E27FC236}">
                  <a16:creationId xmlns="" xmlns:a16="http://schemas.microsoft.com/office/drawing/2014/main" id="{AB6BB077-CEA5-40FE-9E47-D6607AD97AC8}"/>
                </a:ext>
              </a:extLst>
            </p:cNvPr>
            <p:cNvSpPr txBox="1"/>
            <p:nvPr/>
          </p:nvSpPr>
          <p:spPr>
            <a:xfrm>
              <a:off x="4131098" y="7920827"/>
              <a:ext cx="2902371" cy="276999"/>
            </a:xfrm>
            <a:prstGeom prst="rect">
              <a:avLst/>
            </a:prstGeom>
            <a:noFill/>
          </p:spPr>
          <p:txBody>
            <a:bodyPr wrap="square" lIns="0" tIns="0" rIns="0" bIns="0"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ライン、色を無視した走行の後、ライントレース動作への復帰を実現する。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grpSp>
          <p:nvGrpSpPr>
            <p:cNvPr id="124" name="グループ化 123">
              <a:extLst>
                <a:ext uri="{FF2B5EF4-FFF2-40B4-BE49-F238E27FC236}">
                  <a16:creationId xmlns="" xmlns:a16="http://schemas.microsoft.com/office/drawing/2014/main" id="{B9A1D170-FB4E-46E4-A4D6-99AF69D6AD32}"/>
                </a:ext>
              </a:extLst>
            </p:cNvPr>
            <p:cNvGrpSpPr/>
            <p:nvPr/>
          </p:nvGrpSpPr>
          <p:grpSpPr>
            <a:xfrm>
              <a:off x="6994285" y="7733637"/>
              <a:ext cx="1494577" cy="722345"/>
              <a:chOff x="6841584" y="9772184"/>
              <a:chExt cx="1494577" cy="722345"/>
            </a:xfrm>
          </p:grpSpPr>
          <p:sp>
            <p:nvSpPr>
              <p:cNvPr id="415" name="テキスト ボックス 414">
                <a:extLst>
                  <a:ext uri="{FF2B5EF4-FFF2-40B4-BE49-F238E27FC236}">
                    <a16:creationId xmlns="" xmlns:a16="http://schemas.microsoft.com/office/drawing/2014/main" id="{0911D055-3870-499E-8E8E-716D0E908971}"/>
                  </a:ext>
                </a:extLst>
              </p:cNvPr>
              <p:cNvSpPr txBox="1"/>
              <p:nvPr/>
            </p:nvSpPr>
            <p:spPr>
              <a:xfrm>
                <a:off x="6841584" y="9772184"/>
                <a:ext cx="300082" cy="230832"/>
              </a:xfrm>
              <a:prstGeom prst="rect">
                <a:avLst/>
              </a:prstGeom>
              <a:noFill/>
            </p:spPr>
            <p:txBody>
              <a:bodyPr wrap="none" rtlCol="0">
                <a:spAutoFit/>
              </a:bodyPr>
              <a:lstStyle/>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①</a:t>
                </a:r>
                <a:endParaRPr lang="en-US" altLang="ja-JP" sz="900" dirty="0">
                  <a:solidFill>
                    <a:srgbClr val="FF0000"/>
                  </a:solidFill>
                  <a:latin typeface="メイリオ" panose="020B0604030504040204" pitchFamily="50" charset="-128"/>
                  <a:ea typeface="メイリオ" panose="020B0604030504040204" pitchFamily="50" charset="-128"/>
                </a:endParaRPr>
              </a:p>
            </p:txBody>
          </p:sp>
          <p:sp>
            <p:nvSpPr>
              <p:cNvPr id="346" name="正方形/長方形 345"/>
              <p:cNvSpPr/>
              <p:nvPr/>
            </p:nvSpPr>
            <p:spPr>
              <a:xfrm>
                <a:off x="7122369" y="9829789"/>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grpSp>
            <p:nvGrpSpPr>
              <p:cNvPr id="119" name="グループ化 118">
                <a:extLst>
                  <a:ext uri="{FF2B5EF4-FFF2-40B4-BE49-F238E27FC236}">
                    <a16:creationId xmlns="" xmlns:a16="http://schemas.microsoft.com/office/drawing/2014/main" id="{99CA6CF7-AA67-4A2A-8D9D-65E82B725124}"/>
                  </a:ext>
                </a:extLst>
              </p:cNvPr>
              <p:cNvGrpSpPr/>
              <p:nvPr/>
            </p:nvGrpSpPr>
            <p:grpSpPr>
              <a:xfrm>
                <a:off x="7026923" y="9949460"/>
                <a:ext cx="270462" cy="545069"/>
                <a:chOff x="6734367" y="10165443"/>
                <a:chExt cx="270462" cy="545069"/>
              </a:xfrm>
            </p:grpSpPr>
            <p:pic>
              <p:nvPicPr>
                <p:cNvPr id="412" name="図 411">
                  <a:extLst>
                    <a:ext uri="{FF2B5EF4-FFF2-40B4-BE49-F238E27FC236}">
                      <a16:creationId xmlns="" xmlns:a16="http://schemas.microsoft.com/office/drawing/2014/main" id="{AC7DAAF2-5684-4B8A-A0A8-E6EF4B0BFD5D}"/>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97" name="正方形/長方形 96">
                  <a:extLst>
                    <a:ext uri="{FF2B5EF4-FFF2-40B4-BE49-F238E27FC236}">
                      <a16:creationId xmlns="" xmlns:a16="http://schemas.microsoft.com/office/drawing/2014/main" id="{CA86EECA-E89E-40AE-8028-C086B578AB60}"/>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正方形/長方形 412">
                  <a:extLst>
                    <a:ext uri="{FF2B5EF4-FFF2-40B4-BE49-F238E27FC236}">
                      <a16:creationId xmlns="" xmlns:a16="http://schemas.microsoft.com/office/drawing/2014/main" id="{7C787300-C61F-4108-A19D-098B039D9037}"/>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四角形: 角を丸くする 109">
                  <a:extLst>
                    <a:ext uri="{FF2B5EF4-FFF2-40B4-BE49-F238E27FC236}">
                      <a16:creationId xmlns="" xmlns:a16="http://schemas.microsoft.com/office/drawing/2014/main" id="{E091C6AE-9044-41BB-AE70-2CB8D3E818F0}"/>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直角三角形 110">
                  <a:extLst>
                    <a:ext uri="{FF2B5EF4-FFF2-40B4-BE49-F238E27FC236}">
                      <a16:creationId xmlns="" xmlns:a16="http://schemas.microsoft.com/office/drawing/2014/main" id="{272886B1-AFC0-41E3-80F7-30428C37A3CE}"/>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直角三角形 413">
                  <a:extLst>
                    <a:ext uri="{FF2B5EF4-FFF2-40B4-BE49-F238E27FC236}">
                      <a16:creationId xmlns="" xmlns:a16="http://schemas.microsoft.com/office/drawing/2014/main" id="{D3D4E6A8-928A-4D47-9A07-D21221617BED}"/>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四角形: 角を丸くする 114">
                  <a:extLst>
                    <a:ext uri="{FF2B5EF4-FFF2-40B4-BE49-F238E27FC236}">
                      <a16:creationId xmlns="" xmlns:a16="http://schemas.microsoft.com/office/drawing/2014/main" id="{B6CFF68D-FC20-4744-A2FF-89F5D3B76E47}"/>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7" name="正方形/長方形 446">
                <a:extLst>
                  <a:ext uri="{FF2B5EF4-FFF2-40B4-BE49-F238E27FC236}">
                    <a16:creationId xmlns="" xmlns:a16="http://schemas.microsoft.com/office/drawing/2014/main" id="{4FC65D80-EF0B-496D-97AD-2CCA7F31F2C0}"/>
                  </a:ext>
                </a:extLst>
              </p:cNvPr>
              <p:cNvSpPr/>
              <p:nvPr/>
            </p:nvSpPr>
            <p:spPr>
              <a:xfrm>
                <a:off x="7640065" y="9829789"/>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grpSp>
            <p:nvGrpSpPr>
              <p:cNvPr id="448" name="グループ化 447">
                <a:extLst>
                  <a:ext uri="{FF2B5EF4-FFF2-40B4-BE49-F238E27FC236}">
                    <a16:creationId xmlns="" xmlns:a16="http://schemas.microsoft.com/office/drawing/2014/main" id="{BDB601A4-AA64-43BC-8FFF-729FFC0D5D8B}"/>
                  </a:ext>
                </a:extLst>
              </p:cNvPr>
              <p:cNvGrpSpPr/>
              <p:nvPr/>
            </p:nvGrpSpPr>
            <p:grpSpPr>
              <a:xfrm rot="19770456">
                <a:off x="7544619" y="9949460"/>
                <a:ext cx="270462" cy="545069"/>
                <a:chOff x="6734367" y="10165443"/>
                <a:chExt cx="270462" cy="545069"/>
              </a:xfrm>
            </p:grpSpPr>
            <p:pic>
              <p:nvPicPr>
                <p:cNvPr id="449" name="図 448">
                  <a:extLst>
                    <a:ext uri="{FF2B5EF4-FFF2-40B4-BE49-F238E27FC236}">
                      <a16:creationId xmlns="" xmlns:a16="http://schemas.microsoft.com/office/drawing/2014/main" id="{48EE3DD4-EA9C-4996-8A79-96B467E5777A}"/>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450" name="正方形/長方形 449">
                  <a:extLst>
                    <a:ext uri="{FF2B5EF4-FFF2-40B4-BE49-F238E27FC236}">
                      <a16:creationId xmlns="" xmlns:a16="http://schemas.microsoft.com/office/drawing/2014/main" id="{E0D2B2D1-D82E-40CA-A12B-99ADC1D21EEF}"/>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正方形/長方形 450">
                  <a:extLst>
                    <a:ext uri="{FF2B5EF4-FFF2-40B4-BE49-F238E27FC236}">
                      <a16:creationId xmlns="" xmlns:a16="http://schemas.microsoft.com/office/drawing/2014/main" id="{C40AD7CD-DF12-4B26-B688-089502F0FB78}"/>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四角形: 角を丸くする 451">
                  <a:extLst>
                    <a:ext uri="{FF2B5EF4-FFF2-40B4-BE49-F238E27FC236}">
                      <a16:creationId xmlns="" xmlns:a16="http://schemas.microsoft.com/office/drawing/2014/main" id="{D6AA082E-109A-41A9-9CE3-8C63F44B6F28}"/>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直角三角形 452">
                  <a:extLst>
                    <a:ext uri="{FF2B5EF4-FFF2-40B4-BE49-F238E27FC236}">
                      <a16:creationId xmlns="" xmlns:a16="http://schemas.microsoft.com/office/drawing/2014/main" id="{732CC9D3-0410-44FC-A7C4-8CDC29317D41}"/>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直角三角形 453">
                  <a:extLst>
                    <a:ext uri="{FF2B5EF4-FFF2-40B4-BE49-F238E27FC236}">
                      <a16:creationId xmlns="" xmlns:a16="http://schemas.microsoft.com/office/drawing/2014/main" id="{B9CB8451-6312-45D9-A062-F111995CB146}"/>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四角形: 角を丸くする 454">
                  <a:extLst>
                    <a:ext uri="{FF2B5EF4-FFF2-40B4-BE49-F238E27FC236}">
                      <a16:creationId xmlns="" xmlns:a16="http://schemas.microsoft.com/office/drawing/2014/main" id="{959045D2-2632-4927-A492-FBD9EE30AE0C}"/>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6" name="正方形/長方形 455">
                <a:extLst>
                  <a:ext uri="{FF2B5EF4-FFF2-40B4-BE49-F238E27FC236}">
                    <a16:creationId xmlns="" xmlns:a16="http://schemas.microsoft.com/office/drawing/2014/main" id="{E810611D-BFDB-4128-AF4D-A0A88EBE6780}"/>
                  </a:ext>
                </a:extLst>
              </p:cNvPr>
              <p:cNvSpPr/>
              <p:nvPr/>
            </p:nvSpPr>
            <p:spPr>
              <a:xfrm>
                <a:off x="8197192" y="9829789"/>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grpSp>
            <p:nvGrpSpPr>
              <p:cNvPr id="457" name="グループ化 456">
                <a:extLst>
                  <a:ext uri="{FF2B5EF4-FFF2-40B4-BE49-F238E27FC236}">
                    <a16:creationId xmlns="" xmlns:a16="http://schemas.microsoft.com/office/drawing/2014/main" id="{9D5A154B-AB54-4886-86F2-1FC0CDF6C334}"/>
                  </a:ext>
                </a:extLst>
              </p:cNvPr>
              <p:cNvGrpSpPr/>
              <p:nvPr/>
            </p:nvGrpSpPr>
            <p:grpSpPr>
              <a:xfrm>
                <a:off x="8065699" y="9949460"/>
                <a:ext cx="270462" cy="545069"/>
                <a:chOff x="6734367" y="10165443"/>
                <a:chExt cx="270462" cy="545069"/>
              </a:xfrm>
            </p:grpSpPr>
            <p:pic>
              <p:nvPicPr>
                <p:cNvPr id="458" name="図 457">
                  <a:extLst>
                    <a:ext uri="{FF2B5EF4-FFF2-40B4-BE49-F238E27FC236}">
                      <a16:creationId xmlns="" xmlns:a16="http://schemas.microsoft.com/office/drawing/2014/main" id="{DF644A2A-5901-412A-9345-3AC075081291}"/>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459" name="正方形/長方形 458">
                  <a:extLst>
                    <a:ext uri="{FF2B5EF4-FFF2-40B4-BE49-F238E27FC236}">
                      <a16:creationId xmlns="" xmlns:a16="http://schemas.microsoft.com/office/drawing/2014/main" id="{28D3D461-F314-4206-9FAC-1BE6C654B100}"/>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正方形/長方形 459">
                  <a:extLst>
                    <a:ext uri="{FF2B5EF4-FFF2-40B4-BE49-F238E27FC236}">
                      <a16:creationId xmlns="" xmlns:a16="http://schemas.microsoft.com/office/drawing/2014/main" id="{BCC89B12-A965-4CC5-B3CC-BFA9DEFBCB8A}"/>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四角形: 角を丸くする 460">
                  <a:extLst>
                    <a:ext uri="{FF2B5EF4-FFF2-40B4-BE49-F238E27FC236}">
                      <a16:creationId xmlns="" xmlns:a16="http://schemas.microsoft.com/office/drawing/2014/main" id="{CE510951-649E-41F4-B3C7-BF86550764C2}"/>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直角三角形 461">
                  <a:extLst>
                    <a:ext uri="{FF2B5EF4-FFF2-40B4-BE49-F238E27FC236}">
                      <a16:creationId xmlns="" xmlns:a16="http://schemas.microsoft.com/office/drawing/2014/main" id="{99592D6A-601D-4AB4-B509-ED2317574EA3}"/>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3" name="直角三角形 462">
                  <a:extLst>
                    <a:ext uri="{FF2B5EF4-FFF2-40B4-BE49-F238E27FC236}">
                      <a16:creationId xmlns="" xmlns:a16="http://schemas.microsoft.com/office/drawing/2014/main" id="{56C0156B-E6C0-461D-9BB1-CE32D25BF7C7}"/>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四角形: 角を丸くする 463">
                  <a:extLst>
                    <a:ext uri="{FF2B5EF4-FFF2-40B4-BE49-F238E27FC236}">
                      <a16:creationId xmlns="" xmlns:a16="http://schemas.microsoft.com/office/drawing/2014/main" id="{FD537DA3-5909-4300-A105-BDDA0B265FCB}"/>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1" name="矢印: 右カーブ 120">
                <a:extLst>
                  <a:ext uri="{FF2B5EF4-FFF2-40B4-BE49-F238E27FC236}">
                    <a16:creationId xmlns="" xmlns:a16="http://schemas.microsoft.com/office/drawing/2014/main" id="{5939282D-469A-4AA9-AEE2-ABD570C40049}"/>
                  </a:ext>
                </a:extLst>
              </p:cNvPr>
              <p:cNvSpPr/>
              <p:nvPr/>
            </p:nvSpPr>
            <p:spPr>
              <a:xfrm rot="8753749">
                <a:off x="7707718" y="9950493"/>
                <a:ext cx="68267" cy="209936"/>
              </a:xfrm>
              <a:prstGeom prst="curvedRightArrow">
                <a:avLst>
                  <a:gd name="adj1" fmla="val 22771"/>
                  <a:gd name="adj2" fmla="val 44505"/>
                  <a:gd name="adj3" fmla="val 32588"/>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矢印: 左カーブ 121">
                <a:extLst>
                  <a:ext uri="{FF2B5EF4-FFF2-40B4-BE49-F238E27FC236}">
                    <a16:creationId xmlns="" xmlns:a16="http://schemas.microsoft.com/office/drawing/2014/main" id="{1BD7EB38-275A-48CF-BA64-2FDFAF0A9E0A}"/>
                  </a:ext>
                </a:extLst>
              </p:cNvPr>
              <p:cNvSpPr/>
              <p:nvPr/>
            </p:nvSpPr>
            <p:spPr>
              <a:xfrm rot="11208624">
                <a:off x="8014600" y="9997622"/>
                <a:ext cx="83554" cy="202790"/>
              </a:xfrm>
              <a:prstGeom prst="curvedLef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9" name="グループ化 128">
              <a:extLst>
                <a:ext uri="{FF2B5EF4-FFF2-40B4-BE49-F238E27FC236}">
                  <a16:creationId xmlns="" xmlns:a16="http://schemas.microsoft.com/office/drawing/2014/main" id="{AFE39A0A-6018-4CAC-A4C9-EC4FF946EDEF}"/>
                </a:ext>
              </a:extLst>
            </p:cNvPr>
            <p:cNvGrpSpPr/>
            <p:nvPr/>
          </p:nvGrpSpPr>
          <p:grpSpPr>
            <a:xfrm>
              <a:off x="6981623" y="8362881"/>
              <a:ext cx="1502113" cy="728591"/>
              <a:chOff x="6981623" y="9688355"/>
              <a:chExt cx="1502113" cy="728591"/>
            </a:xfrm>
          </p:grpSpPr>
          <p:sp>
            <p:nvSpPr>
              <p:cNvPr id="497" name="テキスト ボックス 496">
                <a:extLst>
                  <a:ext uri="{FF2B5EF4-FFF2-40B4-BE49-F238E27FC236}">
                    <a16:creationId xmlns="" xmlns:a16="http://schemas.microsoft.com/office/drawing/2014/main" id="{1DCB2CB3-242D-4111-AE45-BFE0F9F320C4}"/>
                  </a:ext>
                </a:extLst>
              </p:cNvPr>
              <p:cNvSpPr txBox="1"/>
              <p:nvPr/>
            </p:nvSpPr>
            <p:spPr>
              <a:xfrm>
                <a:off x="6981623" y="9688355"/>
                <a:ext cx="300082" cy="230832"/>
              </a:xfrm>
              <a:prstGeom prst="rect">
                <a:avLst/>
              </a:prstGeom>
              <a:noFill/>
            </p:spPr>
            <p:txBody>
              <a:bodyPr wrap="none" rtlCol="0">
                <a:spAutoFit/>
              </a:bodyPr>
              <a:lstStyle/>
              <a:p>
                <a:pPr defTabSz="1237563" fontAlgn="auto">
                  <a:spcBef>
                    <a:spcPts val="0"/>
                  </a:spcBef>
                  <a:spcAft>
                    <a:spcPts val="0"/>
                  </a:spcAft>
                </a:pPr>
                <a:r>
                  <a:rPr lang="ja-JP" altLang="en-US" sz="900" dirty="0">
                    <a:solidFill>
                      <a:prstClr val="black"/>
                    </a:solidFill>
                    <a:latin typeface="メイリオ" panose="020B0604030504040204" pitchFamily="50" charset="-128"/>
                    <a:ea typeface="メイリオ" panose="020B0604030504040204" pitchFamily="50" charset="-128"/>
                  </a:rPr>
                  <a:t>②</a:t>
                </a:r>
                <a:endParaRPr lang="en-US" altLang="ja-JP" sz="900" dirty="0">
                  <a:solidFill>
                    <a:srgbClr val="FF0000"/>
                  </a:solidFill>
                  <a:latin typeface="メイリオ" panose="020B0604030504040204" pitchFamily="50" charset="-128"/>
                  <a:ea typeface="メイリオ" panose="020B0604030504040204" pitchFamily="50" charset="-128"/>
                </a:endParaRPr>
              </a:p>
            </p:txBody>
          </p:sp>
          <p:sp>
            <p:nvSpPr>
              <p:cNvPr id="498" name="正方形/長方形 497">
                <a:extLst>
                  <a:ext uri="{FF2B5EF4-FFF2-40B4-BE49-F238E27FC236}">
                    <a16:creationId xmlns="" xmlns:a16="http://schemas.microsoft.com/office/drawing/2014/main" id="{B37C9F3C-771E-4EB3-BF73-001786E27BCC}"/>
                  </a:ext>
                </a:extLst>
              </p:cNvPr>
              <p:cNvSpPr/>
              <p:nvPr/>
            </p:nvSpPr>
            <p:spPr>
              <a:xfrm>
                <a:off x="7262408" y="9745960"/>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grpSp>
            <p:nvGrpSpPr>
              <p:cNvPr id="499" name="グループ化 498">
                <a:extLst>
                  <a:ext uri="{FF2B5EF4-FFF2-40B4-BE49-F238E27FC236}">
                    <a16:creationId xmlns="" xmlns:a16="http://schemas.microsoft.com/office/drawing/2014/main" id="{DF3DB696-3F9D-400B-9B31-7D52292C4271}"/>
                  </a:ext>
                </a:extLst>
              </p:cNvPr>
              <p:cNvGrpSpPr/>
              <p:nvPr/>
            </p:nvGrpSpPr>
            <p:grpSpPr>
              <a:xfrm>
                <a:off x="7090806" y="9871877"/>
                <a:ext cx="270462" cy="545069"/>
                <a:chOff x="6734367" y="10165443"/>
                <a:chExt cx="270462" cy="545069"/>
              </a:xfrm>
            </p:grpSpPr>
            <p:pic>
              <p:nvPicPr>
                <p:cNvPr id="500" name="図 499">
                  <a:extLst>
                    <a:ext uri="{FF2B5EF4-FFF2-40B4-BE49-F238E27FC236}">
                      <a16:creationId xmlns="" xmlns:a16="http://schemas.microsoft.com/office/drawing/2014/main" id="{8BEF791D-800F-4834-816A-A630551DC240}"/>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501" name="正方形/長方形 500">
                  <a:extLst>
                    <a:ext uri="{FF2B5EF4-FFF2-40B4-BE49-F238E27FC236}">
                      <a16:creationId xmlns="" xmlns:a16="http://schemas.microsoft.com/office/drawing/2014/main" id="{C2EB50E4-6CF2-4320-AFA4-27D29A5D5403}"/>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正方形/長方形 501">
                  <a:extLst>
                    <a:ext uri="{FF2B5EF4-FFF2-40B4-BE49-F238E27FC236}">
                      <a16:creationId xmlns="" xmlns:a16="http://schemas.microsoft.com/office/drawing/2014/main" id="{CE419EEE-0536-4E20-A6CB-4D269F9757F7}"/>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四角形: 角を丸くする 502">
                  <a:extLst>
                    <a:ext uri="{FF2B5EF4-FFF2-40B4-BE49-F238E27FC236}">
                      <a16:creationId xmlns="" xmlns:a16="http://schemas.microsoft.com/office/drawing/2014/main" id="{D91B72A2-313D-4477-B8DF-CA4E4BA3D513}"/>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直角三角形 503">
                  <a:extLst>
                    <a:ext uri="{FF2B5EF4-FFF2-40B4-BE49-F238E27FC236}">
                      <a16:creationId xmlns="" xmlns:a16="http://schemas.microsoft.com/office/drawing/2014/main" id="{34780BCD-635D-4BA9-B630-014CE300F9A0}"/>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直角三角形 504">
                  <a:extLst>
                    <a:ext uri="{FF2B5EF4-FFF2-40B4-BE49-F238E27FC236}">
                      <a16:creationId xmlns="" xmlns:a16="http://schemas.microsoft.com/office/drawing/2014/main" id="{AD89CAD6-1844-4F18-B686-B93EEFDD23E3}"/>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6" name="四角形: 角を丸くする 505">
                  <a:extLst>
                    <a:ext uri="{FF2B5EF4-FFF2-40B4-BE49-F238E27FC236}">
                      <a16:creationId xmlns="" xmlns:a16="http://schemas.microsoft.com/office/drawing/2014/main" id="{8D2825AA-E6AC-4962-BA19-15FB25E79C0A}"/>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6" name="正方形/長方形 515">
                <a:extLst>
                  <a:ext uri="{FF2B5EF4-FFF2-40B4-BE49-F238E27FC236}">
                    <a16:creationId xmlns="" xmlns:a16="http://schemas.microsoft.com/office/drawing/2014/main" id="{E1999995-7E85-43FD-9F55-58FEB09EA3E0}"/>
                  </a:ext>
                </a:extLst>
              </p:cNvPr>
              <p:cNvSpPr/>
              <p:nvPr/>
            </p:nvSpPr>
            <p:spPr>
              <a:xfrm>
                <a:off x="8308348" y="9749926"/>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sp>
            <p:nvSpPr>
              <p:cNvPr id="525" name="矢印: 右カーブ 524">
                <a:extLst>
                  <a:ext uri="{FF2B5EF4-FFF2-40B4-BE49-F238E27FC236}">
                    <a16:creationId xmlns="" xmlns:a16="http://schemas.microsoft.com/office/drawing/2014/main" id="{408702F0-AD23-45F2-A5C5-22AEF47D054C}"/>
                  </a:ext>
                </a:extLst>
              </p:cNvPr>
              <p:cNvSpPr/>
              <p:nvPr/>
            </p:nvSpPr>
            <p:spPr>
              <a:xfrm rot="10489401">
                <a:off x="8415469" y="9911503"/>
                <a:ext cx="68267" cy="209936"/>
              </a:xfrm>
              <a:prstGeom prst="curvedRightArrow">
                <a:avLst>
                  <a:gd name="adj1" fmla="val 22771"/>
                  <a:gd name="adj2" fmla="val 44505"/>
                  <a:gd name="adj3" fmla="val 32588"/>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7" name="正方形/長方形 526">
                <a:extLst>
                  <a:ext uri="{FF2B5EF4-FFF2-40B4-BE49-F238E27FC236}">
                    <a16:creationId xmlns="" xmlns:a16="http://schemas.microsoft.com/office/drawing/2014/main" id="{DF4F077A-FA31-4280-BF8B-B8A030D04AE0}"/>
                  </a:ext>
                </a:extLst>
              </p:cNvPr>
              <p:cNvSpPr/>
              <p:nvPr/>
            </p:nvSpPr>
            <p:spPr>
              <a:xfrm>
                <a:off x="7832551" y="9745960"/>
                <a:ext cx="79570" cy="43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255">
                  <a:solidFill>
                    <a:prstClr val="white"/>
                  </a:solidFill>
                </a:endParaRPr>
              </a:p>
            </p:txBody>
          </p:sp>
          <p:grpSp>
            <p:nvGrpSpPr>
              <p:cNvPr id="528" name="グループ化 527">
                <a:extLst>
                  <a:ext uri="{FF2B5EF4-FFF2-40B4-BE49-F238E27FC236}">
                    <a16:creationId xmlns="" xmlns:a16="http://schemas.microsoft.com/office/drawing/2014/main" id="{80EF5F7E-E2B3-4E3D-A9D6-BCB8EC270A92}"/>
                  </a:ext>
                </a:extLst>
              </p:cNvPr>
              <p:cNvGrpSpPr/>
              <p:nvPr/>
            </p:nvGrpSpPr>
            <p:grpSpPr>
              <a:xfrm rot="1614966">
                <a:off x="7681056" y="9871693"/>
                <a:ext cx="270462" cy="545069"/>
                <a:chOff x="6734367" y="10165443"/>
                <a:chExt cx="270462" cy="545069"/>
              </a:xfrm>
            </p:grpSpPr>
            <p:pic>
              <p:nvPicPr>
                <p:cNvPr id="529" name="図 528">
                  <a:extLst>
                    <a:ext uri="{FF2B5EF4-FFF2-40B4-BE49-F238E27FC236}">
                      <a16:creationId xmlns="" xmlns:a16="http://schemas.microsoft.com/office/drawing/2014/main" id="{8BAAEDC3-7C9D-462F-B0AE-AE320EC062F6}"/>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530" name="正方形/長方形 529">
                  <a:extLst>
                    <a:ext uri="{FF2B5EF4-FFF2-40B4-BE49-F238E27FC236}">
                      <a16:creationId xmlns="" xmlns:a16="http://schemas.microsoft.com/office/drawing/2014/main" id="{C99DCF88-1314-4091-8EDC-F68EF1F2234A}"/>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正方形/長方形 530">
                  <a:extLst>
                    <a:ext uri="{FF2B5EF4-FFF2-40B4-BE49-F238E27FC236}">
                      <a16:creationId xmlns="" xmlns:a16="http://schemas.microsoft.com/office/drawing/2014/main" id="{590512B3-20A9-4946-9F6F-6C59C229DA2D}"/>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四角形: 角を丸くする 531">
                  <a:extLst>
                    <a:ext uri="{FF2B5EF4-FFF2-40B4-BE49-F238E27FC236}">
                      <a16:creationId xmlns="" xmlns:a16="http://schemas.microsoft.com/office/drawing/2014/main" id="{8030D6D3-EDE9-4830-8339-B3D4CEC44D1C}"/>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3" name="直角三角形 532">
                  <a:extLst>
                    <a:ext uri="{FF2B5EF4-FFF2-40B4-BE49-F238E27FC236}">
                      <a16:creationId xmlns="" xmlns:a16="http://schemas.microsoft.com/office/drawing/2014/main" id="{273D20B1-3535-4E01-A1AB-F9EE2294CC0E}"/>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4" name="直角三角形 533">
                  <a:extLst>
                    <a:ext uri="{FF2B5EF4-FFF2-40B4-BE49-F238E27FC236}">
                      <a16:creationId xmlns="" xmlns:a16="http://schemas.microsoft.com/office/drawing/2014/main" id="{72FBB216-4AE7-48C2-A5C8-B52E20B323C9}"/>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5" name="四角形: 角を丸くする 534">
                  <a:extLst>
                    <a:ext uri="{FF2B5EF4-FFF2-40B4-BE49-F238E27FC236}">
                      <a16:creationId xmlns="" xmlns:a16="http://schemas.microsoft.com/office/drawing/2014/main" id="{0B5DE2DD-DFBB-4213-8FA2-C96A3CED206C}"/>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6" name="矢印: 左カーブ 525">
                <a:extLst>
                  <a:ext uri="{FF2B5EF4-FFF2-40B4-BE49-F238E27FC236}">
                    <a16:creationId xmlns="" xmlns:a16="http://schemas.microsoft.com/office/drawing/2014/main" id="{766A1702-B03A-483B-945E-05A8BD12EF8C}"/>
                  </a:ext>
                </a:extLst>
              </p:cNvPr>
              <p:cNvSpPr/>
              <p:nvPr/>
            </p:nvSpPr>
            <p:spPr>
              <a:xfrm rot="12643225">
                <a:off x="7691348" y="9886193"/>
                <a:ext cx="83554" cy="202790"/>
              </a:xfrm>
              <a:prstGeom prst="curvedLef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536" name="グループ化 535">
                <a:extLst>
                  <a:ext uri="{FF2B5EF4-FFF2-40B4-BE49-F238E27FC236}">
                    <a16:creationId xmlns="" xmlns:a16="http://schemas.microsoft.com/office/drawing/2014/main" id="{E5787D00-D210-4379-B05A-A7EA0332F169}"/>
                  </a:ext>
                </a:extLst>
              </p:cNvPr>
              <p:cNvGrpSpPr/>
              <p:nvPr/>
            </p:nvGrpSpPr>
            <p:grpSpPr>
              <a:xfrm>
                <a:off x="8178679" y="9865561"/>
                <a:ext cx="270462" cy="545069"/>
                <a:chOff x="6734367" y="10165443"/>
                <a:chExt cx="270462" cy="545069"/>
              </a:xfrm>
            </p:grpSpPr>
            <p:pic>
              <p:nvPicPr>
                <p:cNvPr id="537" name="図 536">
                  <a:extLst>
                    <a:ext uri="{FF2B5EF4-FFF2-40B4-BE49-F238E27FC236}">
                      <a16:creationId xmlns="" xmlns:a16="http://schemas.microsoft.com/office/drawing/2014/main" id="{AE59D1DC-0F4A-4BC8-AF11-A9CE127E3D77}"/>
                    </a:ext>
                  </a:extLst>
                </p:cNvPr>
                <p:cNvPicPr>
                  <a:picLocks noChangeAspect="1"/>
                </p:cNvPicPr>
                <p:nvPr/>
              </p:nvPicPr>
              <p:blipFill>
                <a:blip r:embed="rId7"/>
                <a:stretch>
                  <a:fillRect/>
                </a:stretch>
              </p:blipFill>
              <p:spPr>
                <a:xfrm>
                  <a:off x="6734367" y="10165443"/>
                  <a:ext cx="270462" cy="524688"/>
                </a:xfrm>
                <a:prstGeom prst="rect">
                  <a:avLst/>
                </a:prstGeom>
              </p:spPr>
            </p:pic>
            <p:sp>
              <p:nvSpPr>
                <p:cNvPr id="538" name="正方形/長方形 537">
                  <a:extLst>
                    <a:ext uri="{FF2B5EF4-FFF2-40B4-BE49-F238E27FC236}">
                      <a16:creationId xmlns="" xmlns:a16="http://schemas.microsoft.com/office/drawing/2014/main" id="{AE941F0B-F2D6-4D6A-B471-8A5D326BB8ED}"/>
                    </a:ext>
                  </a:extLst>
                </p:cNvPr>
                <p:cNvSpPr/>
                <p:nvPr/>
              </p:nvSpPr>
              <p:spPr>
                <a:xfrm>
                  <a:off x="6811479" y="10638504"/>
                  <a:ext cx="19335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9" name="正方形/長方形 538">
                  <a:extLst>
                    <a:ext uri="{FF2B5EF4-FFF2-40B4-BE49-F238E27FC236}">
                      <a16:creationId xmlns="" xmlns:a16="http://schemas.microsoft.com/office/drawing/2014/main" id="{8065EBA6-4D71-409F-97B0-1CD31D91CB21}"/>
                    </a:ext>
                  </a:extLst>
                </p:cNvPr>
                <p:cNvSpPr/>
                <p:nvPr/>
              </p:nvSpPr>
              <p:spPr>
                <a:xfrm>
                  <a:off x="6802793" y="10528618"/>
                  <a:ext cx="130969" cy="119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0" name="四角形: 角を丸くする 539">
                  <a:extLst>
                    <a:ext uri="{FF2B5EF4-FFF2-40B4-BE49-F238E27FC236}">
                      <a16:creationId xmlns="" xmlns:a16="http://schemas.microsoft.com/office/drawing/2014/main" id="{2BB8D04C-A7C0-4CF1-BB8C-952C183337FC}"/>
                    </a:ext>
                  </a:extLst>
                </p:cNvPr>
                <p:cNvSpPr/>
                <p:nvPr/>
              </p:nvSpPr>
              <p:spPr>
                <a:xfrm>
                  <a:off x="6831269" y="10512579"/>
                  <a:ext cx="74016" cy="13533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直角三角形 540">
                  <a:extLst>
                    <a:ext uri="{FF2B5EF4-FFF2-40B4-BE49-F238E27FC236}">
                      <a16:creationId xmlns="" xmlns:a16="http://schemas.microsoft.com/office/drawing/2014/main" id="{BF42C578-A8FF-4859-8759-3141C0CEB469}"/>
                    </a:ext>
                  </a:extLst>
                </p:cNvPr>
                <p:cNvSpPr/>
                <p:nvPr/>
              </p:nvSpPr>
              <p:spPr>
                <a:xfrm>
                  <a:off x="6907031" y="10561354"/>
                  <a:ext cx="48577"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直角三角形 541">
                  <a:extLst>
                    <a:ext uri="{FF2B5EF4-FFF2-40B4-BE49-F238E27FC236}">
                      <a16:creationId xmlns="" xmlns:a16="http://schemas.microsoft.com/office/drawing/2014/main" id="{BA3B59D3-58B9-442F-A265-550810594959}"/>
                    </a:ext>
                  </a:extLst>
                </p:cNvPr>
                <p:cNvSpPr/>
                <p:nvPr/>
              </p:nvSpPr>
              <p:spPr>
                <a:xfrm flipH="1">
                  <a:off x="6781811" y="10562978"/>
                  <a:ext cx="46982" cy="7200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四角形: 角を丸くする 542">
                  <a:extLst>
                    <a:ext uri="{FF2B5EF4-FFF2-40B4-BE49-F238E27FC236}">
                      <a16:creationId xmlns="" xmlns:a16="http://schemas.microsoft.com/office/drawing/2014/main" id="{BCA10D82-30D4-45C3-A7C2-FF831650BCB9}"/>
                    </a:ext>
                  </a:extLst>
                </p:cNvPr>
                <p:cNvSpPr/>
                <p:nvPr/>
              </p:nvSpPr>
              <p:spPr>
                <a:xfrm>
                  <a:off x="6844160" y="10244376"/>
                  <a:ext cx="47763" cy="4970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44" name="テキスト ボックス 543">
              <a:extLst>
                <a:ext uri="{FF2B5EF4-FFF2-40B4-BE49-F238E27FC236}">
                  <a16:creationId xmlns="" xmlns:a16="http://schemas.microsoft.com/office/drawing/2014/main" id="{AD076C78-E0CD-4773-A911-86D1BC10BB4B}"/>
                </a:ext>
              </a:extLst>
            </p:cNvPr>
            <p:cNvSpPr txBox="1"/>
            <p:nvPr/>
          </p:nvSpPr>
          <p:spPr>
            <a:xfrm>
              <a:off x="7016935" y="9019719"/>
              <a:ext cx="1595309" cy="215444"/>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5-1-6</a:t>
              </a:r>
              <a:r>
                <a:rPr lang="ja-JP" altLang="en-US" sz="800" u="sng" dirty="0">
                  <a:solidFill>
                    <a:prstClr val="black"/>
                  </a:solidFill>
                  <a:latin typeface="メイリオ" panose="020B0604030504040204" pitchFamily="50" charset="-128"/>
                  <a:ea typeface="メイリオ" panose="020B0604030504040204" pitchFamily="50" charset="-128"/>
                </a:rPr>
                <a:t>：ライン復帰時の動作</a:t>
              </a:r>
              <a:endParaRPr lang="en-US" altLang="ja-JP" sz="800" u="sng" dirty="0">
                <a:solidFill>
                  <a:srgbClr val="FF0000"/>
                </a:solidFill>
                <a:latin typeface="メイリオ" panose="020B0604030504040204" pitchFamily="50" charset="-128"/>
                <a:ea typeface="メイリオ" panose="020B0604030504040204" pitchFamily="50" charset="-128"/>
              </a:endParaRPr>
            </a:p>
          </p:txBody>
        </p:sp>
        <p:sp>
          <p:nvSpPr>
            <p:cNvPr id="127" name="矢印: 右 126">
              <a:extLst>
                <a:ext uri="{FF2B5EF4-FFF2-40B4-BE49-F238E27FC236}">
                  <a16:creationId xmlns="" xmlns:a16="http://schemas.microsoft.com/office/drawing/2014/main" id="{336B9AD4-033C-4EE1-8B24-9E2591061A2D}"/>
                </a:ext>
              </a:extLst>
            </p:cNvPr>
            <p:cNvSpPr/>
            <p:nvPr/>
          </p:nvSpPr>
          <p:spPr>
            <a:xfrm>
              <a:off x="7529930" y="8017589"/>
              <a:ext cx="77024" cy="28158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矢印: 右 544">
              <a:extLst>
                <a:ext uri="{FF2B5EF4-FFF2-40B4-BE49-F238E27FC236}">
                  <a16:creationId xmlns="" xmlns:a16="http://schemas.microsoft.com/office/drawing/2014/main" id="{A8007DB2-0069-44C0-ACFD-145EC9A66441}"/>
                </a:ext>
              </a:extLst>
            </p:cNvPr>
            <p:cNvSpPr/>
            <p:nvPr/>
          </p:nvSpPr>
          <p:spPr>
            <a:xfrm>
              <a:off x="8059781" y="8017589"/>
              <a:ext cx="77024" cy="28158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矢印: 右 545">
              <a:extLst>
                <a:ext uri="{FF2B5EF4-FFF2-40B4-BE49-F238E27FC236}">
                  <a16:creationId xmlns="" xmlns:a16="http://schemas.microsoft.com/office/drawing/2014/main" id="{D4C8AB43-CBD0-4595-9674-E55C9A2AB9A2}"/>
                </a:ext>
              </a:extLst>
            </p:cNvPr>
            <p:cNvSpPr/>
            <p:nvPr/>
          </p:nvSpPr>
          <p:spPr>
            <a:xfrm>
              <a:off x="7497452" y="8575112"/>
              <a:ext cx="77024" cy="28158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矢印: 右 546">
              <a:extLst>
                <a:ext uri="{FF2B5EF4-FFF2-40B4-BE49-F238E27FC236}">
                  <a16:creationId xmlns="" xmlns:a16="http://schemas.microsoft.com/office/drawing/2014/main" id="{7711126B-0C8C-4549-A990-601065522636}"/>
                </a:ext>
              </a:extLst>
            </p:cNvPr>
            <p:cNvSpPr/>
            <p:nvPr/>
          </p:nvSpPr>
          <p:spPr>
            <a:xfrm>
              <a:off x="8036821" y="8571120"/>
              <a:ext cx="77024" cy="28158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6" name="グループ化 215">
            <a:extLst>
              <a:ext uri="{FF2B5EF4-FFF2-40B4-BE49-F238E27FC236}">
                <a16:creationId xmlns="" xmlns:a16="http://schemas.microsoft.com/office/drawing/2014/main" id="{360E4BFA-5111-479B-8332-C98DA0B36A1C}"/>
              </a:ext>
            </a:extLst>
          </p:cNvPr>
          <p:cNvGrpSpPr/>
          <p:nvPr/>
        </p:nvGrpSpPr>
        <p:grpSpPr>
          <a:xfrm>
            <a:off x="-49754" y="8244170"/>
            <a:ext cx="8877106" cy="1353908"/>
            <a:chOff x="-103409" y="8296119"/>
            <a:chExt cx="8877106" cy="1353908"/>
          </a:xfrm>
        </p:grpSpPr>
        <p:grpSp>
          <p:nvGrpSpPr>
            <p:cNvPr id="217" name="グループ化 216">
              <a:extLst>
                <a:ext uri="{FF2B5EF4-FFF2-40B4-BE49-F238E27FC236}">
                  <a16:creationId xmlns="" xmlns:a16="http://schemas.microsoft.com/office/drawing/2014/main" id="{55A25E71-08CF-43ED-9F37-E7F325FDF1CB}"/>
                </a:ext>
              </a:extLst>
            </p:cNvPr>
            <p:cNvGrpSpPr/>
            <p:nvPr/>
          </p:nvGrpSpPr>
          <p:grpSpPr>
            <a:xfrm>
              <a:off x="-103409" y="8296119"/>
              <a:ext cx="8877106" cy="1353908"/>
              <a:chOff x="-61890" y="8258454"/>
              <a:chExt cx="8877106" cy="1353908"/>
            </a:xfrm>
          </p:grpSpPr>
          <p:grpSp>
            <p:nvGrpSpPr>
              <p:cNvPr id="219" name="グループ化 218">
                <a:extLst>
                  <a:ext uri="{FF2B5EF4-FFF2-40B4-BE49-F238E27FC236}">
                    <a16:creationId xmlns="" xmlns:a16="http://schemas.microsoft.com/office/drawing/2014/main" id="{BF86071E-F992-4500-BBB0-F8E24A8244E6}"/>
                  </a:ext>
                </a:extLst>
              </p:cNvPr>
              <p:cNvGrpSpPr/>
              <p:nvPr/>
            </p:nvGrpSpPr>
            <p:grpSpPr>
              <a:xfrm>
                <a:off x="-61890" y="8258454"/>
                <a:ext cx="8658502" cy="1353908"/>
                <a:chOff x="3374341" y="9514715"/>
                <a:chExt cx="8658502" cy="1353908"/>
              </a:xfrm>
            </p:grpSpPr>
            <p:sp>
              <p:nvSpPr>
                <p:cNvPr id="227" name="テキスト ボックス 592">
                  <a:extLst>
                    <a:ext uri="{FF2B5EF4-FFF2-40B4-BE49-F238E27FC236}">
                      <a16:creationId xmlns="" xmlns:a16="http://schemas.microsoft.com/office/drawing/2014/main" id="{3B3806E1-4352-40A5-8722-CAC96EA39CA3}"/>
                    </a:ext>
                  </a:extLst>
                </p:cNvPr>
                <p:cNvSpPr txBox="1"/>
                <p:nvPr/>
              </p:nvSpPr>
              <p:spPr>
                <a:xfrm>
                  <a:off x="3384788" y="9645423"/>
                  <a:ext cx="1505540"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5-1-8.</a:t>
                  </a:r>
                  <a:r>
                    <a:rPr lang="ja-JP" altLang="en-US" sz="1000" b="1" dirty="0">
                      <a:solidFill>
                        <a:prstClr val="black"/>
                      </a:solidFill>
                      <a:latin typeface="メイリオ" panose="020B0604030504040204" pitchFamily="50" charset="-128"/>
                      <a:ea typeface="メイリオ" panose="020B0604030504040204" pitchFamily="50" charset="-128"/>
                    </a:rPr>
                    <a:t>ブロック色認識</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228" name="テキスト ボックス 227">
                  <a:extLst>
                    <a:ext uri="{FF2B5EF4-FFF2-40B4-BE49-F238E27FC236}">
                      <a16:creationId xmlns="" xmlns:a16="http://schemas.microsoft.com/office/drawing/2014/main" id="{92525A49-D956-4B83-9F7B-8D74D779756E}"/>
                    </a:ext>
                  </a:extLst>
                </p:cNvPr>
                <p:cNvSpPr txBox="1"/>
                <p:nvPr/>
              </p:nvSpPr>
              <p:spPr>
                <a:xfrm>
                  <a:off x="3374341" y="9808370"/>
                  <a:ext cx="2591137" cy="230832"/>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ブロックの色を正確に判別する。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229" name="テキスト ボックス 228">
                  <a:extLst>
                    <a:ext uri="{FF2B5EF4-FFF2-40B4-BE49-F238E27FC236}">
                      <a16:creationId xmlns="" xmlns:a16="http://schemas.microsoft.com/office/drawing/2014/main" id="{25D94D73-A3E7-459C-A7B0-E1691EA8A169}"/>
                    </a:ext>
                  </a:extLst>
                </p:cNvPr>
                <p:cNvSpPr txBox="1"/>
                <p:nvPr/>
              </p:nvSpPr>
              <p:spPr>
                <a:xfrm>
                  <a:off x="3375992" y="9945293"/>
                  <a:ext cx="3551786" cy="923330"/>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外乱低減のため、カメラ画像に対して輝度補正とコントラスト補正</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5-1-8-1</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を行い、</a:t>
                  </a:r>
                  <a:r>
                    <a:rPr lang="en-US" altLang="ja-JP" sz="900" dirty="0">
                      <a:solidFill>
                        <a:prstClr val="black"/>
                      </a:solidFill>
                      <a:latin typeface="メイリオ" panose="020B0604030504040204" pitchFamily="50" charset="-128"/>
                      <a:ea typeface="メイリオ" panose="020B0604030504040204" pitchFamily="50" charset="-128"/>
                    </a:rPr>
                    <a:t>1000</a:t>
                  </a:r>
                  <a:r>
                    <a:rPr lang="ja-JP" altLang="en-US" sz="900" dirty="0">
                      <a:solidFill>
                        <a:prstClr val="black"/>
                      </a:solidFill>
                      <a:latin typeface="メイリオ" panose="020B0604030504040204" pitchFamily="50" charset="-128"/>
                      <a:ea typeface="メイリオ" panose="020B0604030504040204" pitchFamily="50" charset="-128"/>
                    </a:rPr>
                    <a:t>枚分の画像の</a:t>
                  </a:r>
                  <a:r>
                    <a:rPr lang="en-US" altLang="ja-JP" sz="900" dirty="0">
                      <a:solidFill>
                        <a:prstClr val="black"/>
                      </a:solidFill>
                      <a:latin typeface="メイリオ" panose="020B0604030504040204" pitchFamily="50" charset="-128"/>
                      <a:ea typeface="メイリオ" panose="020B0604030504040204" pitchFamily="50" charset="-128"/>
                    </a:rPr>
                    <a:t>LBP</a:t>
                  </a:r>
                  <a:r>
                    <a:rPr lang="ja-JP" altLang="en-US" sz="900" dirty="0">
                      <a:solidFill>
                        <a:prstClr val="black"/>
                      </a:solidFill>
                      <a:latin typeface="メイリオ" panose="020B0604030504040204" pitchFamily="50" charset="-128"/>
                      <a:ea typeface="メイリオ" panose="020B0604030504040204" pitchFamily="50" charset="-128"/>
                    </a:rPr>
                    <a:t>特徴量から生成した分類器</a:t>
                  </a:r>
                  <a:r>
                    <a:rPr lang="en-US" altLang="ja-JP" sz="900" dirty="0">
                      <a:solidFill>
                        <a:prstClr val="black"/>
                      </a:solidFill>
                      <a:latin typeface="メイリオ" panose="020B0604030504040204" pitchFamily="50" charset="-128"/>
                      <a:ea typeface="メイリオ" panose="020B0604030504040204" pitchFamily="50" charset="-128"/>
                    </a:rPr>
                    <a:t> (</a:t>
                  </a: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5-1-8-2</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によりブロック位置を検出する。精度向上のために初期位置コードから想定されるブロック位置とを組み合わせて範囲を切り出し、切出範囲の色相をヒストグラム化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5-1-8-3</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し、最も比率の高い色をブロック色と判断する。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grpSp>
              <p:nvGrpSpPr>
                <p:cNvPr id="230" name="グループ化 229">
                  <a:extLst>
                    <a:ext uri="{FF2B5EF4-FFF2-40B4-BE49-F238E27FC236}">
                      <a16:creationId xmlns="" xmlns:a16="http://schemas.microsoft.com/office/drawing/2014/main" id="{814C1D6C-C29A-4C9C-AA74-E2BC77A0784C}"/>
                    </a:ext>
                  </a:extLst>
                </p:cNvPr>
                <p:cNvGrpSpPr/>
                <p:nvPr/>
              </p:nvGrpSpPr>
              <p:grpSpPr>
                <a:xfrm>
                  <a:off x="6851073" y="10345402"/>
                  <a:ext cx="1767503" cy="472724"/>
                  <a:chOff x="5013149" y="6100781"/>
                  <a:chExt cx="1767503" cy="472724"/>
                </a:xfrm>
              </p:grpSpPr>
              <p:sp>
                <p:nvSpPr>
                  <p:cNvPr id="281" name="テキスト ボックス 280">
                    <a:extLst>
                      <a:ext uri="{FF2B5EF4-FFF2-40B4-BE49-F238E27FC236}">
                        <a16:creationId xmlns="" xmlns:a16="http://schemas.microsoft.com/office/drawing/2014/main" id="{CAFA659F-D0B2-4483-BF20-7B5603064D97}"/>
                      </a:ext>
                    </a:extLst>
                  </p:cNvPr>
                  <p:cNvSpPr txBox="1"/>
                  <p:nvPr/>
                </p:nvSpPr>
                <p:spPr>
                  <a:xfrm>
                    <a:off x="5013149" y="6234951"/>
                    <a:ext cx="1608133" cy="338554"/>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5-1-8-1</a:t>
                    </a:r>
                    <a:r>
                      <a:rPr lang="ja-JP" altLang="en-US" sz="800" u="sng" dirty="0">
                        <a:solidFill>
                          <a:prstClr val="black"/>
                        </a:solidFill>
                        <a:latin typeface="メイリオ" panose="020B0604030504040204" pitchFamily="50" charset="-128"/>
                        <a:ea typeface="メイリオ" panose="020B0604030504040204" pitchFamily="50" charset="-128"/>
                      </a:rPr>
                      <a:t>：補正前</a:t>
                    </a:r>
                    <a:r>
                      <a:rPr lang="en-US" altLang="ja-JP" sz="800" u="sng" dirty="0">
                        <a:solidFill>
                          <a:prstClr val="black"/>
                        </a:solidFill>
                        <a:latin typeface="メイリオ" panose="020B0604030504040204" pitchFamily="50" charset="-128"/>
                        <a:ea typeface="メイリオ" panose="020B0604030504040204" pitchFamily="50" charset="-128"/>
                      </a:rPr>
                      <a:t>(</a:t>
                    </a:r>
                    <a:r>
                      <a:rPr lang="ja-JP" altLang="en-US" sz="800" u="sng" dirty="0">
                        <a:solidFill>
                          <a:prstClr val="black"/>
                        </a:solidFill>
                        <a:latin typeface="メイリオ" panose="020B0604030504040204" pitchFamily="50" charset="-128"/>
                        <a:ea typeface="メイリオ" panose="020B0604030504040204" pitchFamily="50" charset="-128"/>
                      </a:rPr>
                      <a:t>青</a:t>
                    </a:r>
                    <a:r>
                      <a:rPr lang="en-US" altLang="ja-JP" sz="800" u="sng" dirty="0">
                        <a:solidFill>
                          <a:prstClr val="black"/>
                        </a:solidFill>
                        <a:latin typeface="メイリオ" panose="020B0604030504040204" pitchFamily="50" charset="-128"/>
                        <a:ea typeface="メイリオ" panose="020B0604030504040204" pitchFamily="50" charset="-128"/>
                      </a:rPr>
                      <a:t>)</a:t>
                    </a:r>
                    <a:r>
                      <a:rPr lang="ja-JP" altLang="en-US" sz="800" u="sng" dirty="0">
                        <a:solidFill>
                          <a:prstClr val="black"/>
                        </a:solidFill>
                        <a:latin typeface="メイリオ" panose="020B0604030504040204" pitchFamily="50" charset="-128"/>
                        <a:ea typeface="メイリオ" panose="020B0604030504040204" pitchFamily="50" charset="-128"/>
                      </a:rPr>
                      <a:t>と</a:t>
                    </a:r>
                    <a:endParaRPr lang="en-US" altLang="ja-JP" sz="8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補正後</a:t>
                    </a:r>
                    <a:r>
                      <a:rPr lang="en-US" altLang="ja-JP" sz="800" u="sng" dirty="0">
                        <a:solidFill>
                          <a:prstClr val="black"/>
                        </a:solidFill>
                        <a:latin typeface="メイリオ" panose="020B0604030504040204" pitchFamily="50" charset="-128"/>
                        <a:ea typeface="メイリオ" panose="020B0604030504040204" pitchFamily="50" charset="-128"/>
                      </a:rPr>
                      <a:t>(</a:t>
                    </a:r>
                    <a:r>
                      <a:rPr lang="ja-JP" altLang="en-US" sz="800" u="sng" dirty="0">
                        <a:solidFill>
                          <a:prstClr val="black"/>
                        </a:solidFill>
                        <a:latin typeface="メイリオ" panose="020B0604030504040204" pitchFamily="50" charset="-128"/>
                        <a:ea typeface="メイリオ" panose="020B0604030504040204" pitchFamily="50" charset="-128"/>
                      </a:rPr>
                      <a:t>赤</a:t>
                    </a:r>
                    <a:r>
                      <a:rPr lang="en-US" altLang="ja-JP" sz="800" u="sng" dirty="0">
                        <a:solidFill>
                          <a:prstClr val="black"/>
                        </a:solidFill>
                        <a:latin typeface="メイリオ" panose="020B0604030504040204" pitchFamily="50" charset="-128"/>
                        <a:ea typeface="メイリオ" panose="020B0604030504040204" pitchFamily="50" charset="-128"/>
                      </a:rPr>
                      <a:t>)</a:t>
                    </a:r>
                    <a:r>
                      <a:rPr lang="ja-JP" altLang="en-US" sz="800" u="sng" dirty="0">
                        <a:solidFill>
                          <a:prstClr val="black"/>
                        </a:solidFill>
                        <a:latin typeface="メイリオ" panose="020B0604030504040204" pitchFamily="50" charset="-128"/>
                        <a:ea typeface="メイリオ" panose="020B0604030504040204" pitchFamily="50" charset="-128"/>
                      </a:rPr>
                      <a:t>の明度ヒストグラム</a:t>
                    </a:r>
                    <a:endParaRPr lang="en-US" altLang="ja-JP" sz="800" u="sng" dirty="0">
                      <a:solidFill>
                        <a:prstClr val="black"/>
                      </a:solidFill>
                      <a:latin typeface="メイリオ" panose="020B0604030504040204" pitchFamily="50" charset="-128"/>
                      <a:ea typeface="メイリオ" panose="020B0604030504040204" pitchFamily="50" charset="-128"/>
                    </a:endParaRPr>
                  </a:p>
                </p:txBody>
              </p:sp>
              <p:sp>
                <p:nvSpPr>
                  <p:cNvPr id="282" name="テキスト ボックス 281">
                    <a:extLst>
                      <a:ext uri="{FF2B5EF4-FFF2-40B4-BE49-F238E27FC236}">
                        <a16:creationId xmlns="" xmlns:a16="http://schemas.microsoft.com/office/drawing/2014/main" id="{661B9DE6-8B88-4A22-9748-DC86367C70EF}"/>
                      </a:ext>
                    </a:extLst>
                  </p:cNvPr>
                  <p:cNvSpPr txBox="1"/>
                  <p:nvPr/>
                </p:nvSpPr>
                <p:spPr>
                  <a:xfrm>
                    <a:off x="6387284" y="6100781"/>
                    <a:ext cx="393368" cy="200055"/>
                  </a:xfrm>
                  <a:prstGeom prst="rect">
                    <a:avLst/>
                  </a:prstGeom>
                  <a:noFill/>
                </p:spPr>
                <p:txBody>
                  <a:bodyPr wrap="square" rtlCol="0">
                    <a:spAutoFit/>
                  </a:bodyPr>
                  <a:lstStyle/>
                  <a:p>
                    <a:pPr defTabSz="1237563" fontAlgn="auto">
                      <a:spcBef>
                        <a:spcPts val="0"/>
                      </a:spcBef>
                      <a:spcAft>
                        <a:spcPts val="0"/>
                      </a:spcAft>
                    </a:pPr>
                    <a:r>
                      <a:rPr lang="ja-JP" altLang="en-US" sz="700" dirty="0">
                        <a:solidFill>
                          <a:prstClr val="black"/>
                        </a:solidFill>
                        <a:latin typeface="メイリオ" panose="020B0604030504040204" pitchFamily="50" charset="-128"/>
                        <a:ea typeface="メイリオ" panose="020B0604030504040204" pitchFamily="50" charset="-128"/>
                      </a:rPr>
                      <a:t>明度</a:t>
                    </a:r>
                    <a:endParaRPr lang="en-US" altLang="ja-JP" sz="700" dirty="0">
                      <a:solidFill>
                        <a:prstClr val="black"/>
                      </a:solidFill>
                      <a:latin typeface="メイリオ" panose="020B0604030504040204" pitchFamily="50" charset="-128"/>
                      <a:ea typeface="メイリオ" panose="020B0604030504040204" pitchFamily="50" charset="-128"/>
                    </a:endParaRPr>
                  </a:p>
                </p:txBody>
              </p:sp>
            </p:grpSp>
            <p:grpSp>
              <p:nvGrpSpPr>
                <p:cNvPr id="271" name="グループ化 270">
                  <a:extLst>
                    <a:ext uri="{FF2B5EF4-FFF2-40B4-BE49-F238E27FC236}">
                      <a16:creationId xmlns="" xmlns:a16="http://schemas.microsoft.com/office/drawing/2014/main" id="{9B9A6BA2-6AD9-4C6A-ADDF-151B84AFABBB}"/>
                    </a:ext>
                  </a:extLst>
                </p:cNvPr>
                <p:cNvGrpSpPr/>
                <p:nvPr/>
              </p:nvGrpSpPr>
              <p:grpSpPr>
                <a:xfrm>
                  <a:off x="8507905" y="10231219"/>
                  <a:ext cx="1765742" cy="608033"/>
                  <a:chOff x="5066742" y="5982902"/>
                  <a:chExt cx="1765742" cy="608033"/>
                </a:xfrm>
              </p:grpSpPr>
              <p:sp>
                <p:nvSpPr>
                  <p:cNvPr id="279" name="テキスト ボックス 278">
                    <a:extLst>
                      <a:ext uri="{FF2B5EF4-FFF2-40B4-BE49-F238E27FC236}">
                        <a16:creationId xmlns="" xmlns:a16="http://schemas.microsoft.com/office/drawing/2014/main" id="{38E6D496-D7BC-40BA-A6E7-3807F4E70C02}"/>
                      </a:ext>
                    </a:extLst>
                  </p:cNvPr>
                  <p:cNvSpPr txBox="1"/>
                  <p:nvPr/>
                </p:nvSpPr>
                <p:spPr>
                  <a:xfrm>
                    <a:off x="5066742" y="6252381"/>
                    <a:ext cx="1499128" cy="338554"/>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5-1-8-2</a:t>
                    </a:r>
                    <a:r>
                      <a:rPr lang="ja-JP" altLang="en-US" sz="800" u="sng" dirty="0">
                        <a:solidFill>
                          <a:prstClr val="black"/>
                        </a:solidFill>
                        <a:latin typeface="メイリオ" panose="020B0604030504040204" pitchFamily="50" charset="-128"/>
                        <a:ea typeface="メイリオ" panose="020B0604030504040204" pitchFamily="50" charset="-128"/>
                      </a:rPr>
                      <a:t>：学習データ数と</a:t>
                    </a:r>
                    <a:endParaRPr lang="en-US" altLang="ja-JP" sz="8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ブロック検知性能（</a:t>
                    </a:r>
                    <a:r>
                      <a:rPr lang="en-US" altLang="ja-JP" sz="800" u="sng" dirty="0">
                        <a:solidFill>
                          <a:prstClr val="black"/>
                        </a:solidFill>
                        <a:latin typeface="メイリオ" panose="020B0604030504040204" pitchFamily="50" charset="-128"/>
                        <a:ea typeface="メイリオ" panose="020B0604030504040204" pitchFamily="50" charset="-128"/>
                      </a:rPr>
                      <a:t>F</a:t>
                    </a:r>
                    <a:r>
                      <a:rPr lang="ja-JP" altLang="en-US" sz="800" u="sng" dirty="0">
                        <a:solidFill>
                          <a:prstClr val="black"/>
                        </a:solidFill>
                        <a:latin typeface="メイリオ" panose="020B0604030504040204" pitchFamily="50" charset="-128"/>
                        <a:ea typeface="メイリオ" panose="020B0604030504040204" pitchFamily="50" charset="-128"/>
                      </a:rPr>
                      <a:t>値）</a:t>
                    </a:r>
                    <a:endParaRPr lang="en-US" altLang="ja-JP" sz="800" u="sng" dirty="0">
                      <a:solidFill>
                        <a:prstClr val="black"/>
                      </a:solidFill>
                      <a:latin typeface="メイリオ" panose="020B0604030504040204" pitchFamily="50" charset="-128"/>
                      <a:ea typeface="メイリオ" panose="020B0604030504040204" pitchFamily="50" charset="-128"/>
                    </a:endParaRPr>
                  </a:p>
                </p:txBody>
              </p:sp>
              <p:sp>
                <p:nvSpPr>
                  <p:cNvPr id="280" name="テキスト ボックス 279">
                    <a:extLst>
                      <a:ext uri="{FF2B5EF4-FFF2-40B4-BE49-F238E27FC236}">
                        <a16:creationId xmlns="" xmlns:a16="http://schemas.microsoft.com/office/drawing/2014/main" id="{4046F930-A743-4B30-AB33-1D4C86343E31}"/>
                      </a:ext>
                    </a:extLst>
                  </p:cNvPr>
                  <p:cNvSpPr txBox="1"/>
                  <p:nvPr/>
                </p:nvSpPr>
                <p:spPr>
                  <a:xfrm>
                    <a:off x="6288745" y="5982902"/>
                    <a:ext cx="543739" cy="307777"/>
                  </a:xfrm>
                  <a:prstGeom prst="rect">
                    <a:avLst/>
                  </a:prstGeom>
                  <a:noFill/>
                </p:spPr>
                <p:txBody>
                  <a:bodyPr wrap="none" rtlCol="0">
                    <a:spAutoFit/>
                  </a:bodyPr>
                  <a:lstStyle/>
                  <a:p>
                    <a:pPr defTabSz="1237563" fontAlgn="auto">
                      <a:spcBef>
                        <a:spcPts val="0"/>
                      </a:spcBef>
                      <a:spcAft>
                        <a:spcPts val="0"/>
                      </a:spcAft>
                    </a:pPr>
                    <a:r>
                      <a:rPr lang="ja-JP" altLang="en-US" sz="700" dirty="0">
                        <a:solidFill>
                          <a:prstClr val="black"/>
                        </a:solidFill>
                        <a:latin typeface="メイリオ" panose="020B0604030504040204" pitchFamily="50" charset="-128"/>
                        <a:ea typeface="メイリオ" panose="020B0604030504040204" pitchFamily="50" charset="-128"/>
                      </a:rPr>
                      <a:t>学習</a:t>
                    </a:r>
                    <a:endParaRPr lang="en-US" altLang="ja-JP" sz="7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700" dirty="0">
                        <a:solidFill>
                          <a:prstClr val="black"/>
                        </a:solidFill>
                        <a:latin typeface="メイリオ" panose="020B0604030504040204" pitchFamily="50" charset="-128"/>
                        <a:ea typeface="メイリオ" panose="020B0604030504040204" pitchFamily="50" charset="-128"/>
                      </a:rPr>
                      <a:t>データ数</a:t>
                    </a:r>
                    <a:endParaRPr lang="en-US" altLang="ja-JP" sz="700" dirty="0">
                      <a:solidFill>
                        <a:prstClr val="black"/>
                      </a:solidFill>
                      <a:latin typeface="メイリオ" panose="020B0604030504040204" pitchFamily="50" charset="-128"/>
                      <a:ea typeface="メイリオ" panose="020B0604030504040204" pitchFamily="50" charset="-128"/>
                    </a:endParaRPr>
                  </a:p>
                </p:txBody>
              </p:sp>
            </p:grpSp>
            <p:sp>
              <p:nvSpPr>
                <p:cNvPr id="272" name="テキスト ボックス 271">
                  <a:extLst>
                    <a:ext uri="{FF2B5EF4-FFF2-40B4-BE49-F238E27FC236}">
                      <a16:creationId xmlns="" xmlns:a16="http://schemas.microsoft.com/office/drawing/2014/main" id="{EC1EF7A8-D2EE-42DC-9644-D0F12A4BD61B}"/>
                    </a:ext>
                  </a:extLst>
                </p:cNvPr>
                <p:cNvSpPr txBox="1"/>
                <p:nvPr/>
              </p:nvSpPr>
              <p:spPr>
                <a:xfrm>
                  <a:off x="10036648" y="10638582"/>
                  <a:ext cx="1996195" cy="215444"/>
                </a:xfrm>
                <a:prstGeom prst="rect">
                  <a:avLst/>
                </a:prstGeom>
                <a:noFill/>
              </p:spPr>
              <p:txBody>
                <a:bodyPr wrap="squar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5-1-8-3</a:t>
                  </a:r>
                  <a:r>
                    <a:rPr lang="ja-JP" altLang="en-US" sz="800" u="sng" dirty="0">
                      <a:solidFill>
                        <a:prstClr val="black"/>
                      </a:solidFill>
                      <a:latin typeface="メイリオ" panose="020B0604030504040204" pitchFamily="50" charset="-128"/>
                      <a:ea typeface="メイリオ" panose="020B0604030504040204" pitchFamily="50" charset="-128"/>
                    </a:rPr>
                    <a:t>：色相によるブロック色判定</a:t>
                  </a:r>
                  <a:endParaRPr lang="en-US" altLang="ja-JP" sz="800" u="sng" dirty="0">
                    <a:solidFill>
                      <a:srgbClr val="FF0000"/>
                    </a:solidFill>
                    <a:latin typeface="メイリオ" panose="020B0604030504040204" pitchFamily="50" charset="-128"/>
                    <a:ea typeface="メイリオ" panose="020B0604030504040204" pitchFamily="50" charset="-128"/>
                  </a:endParaRPr>
                </a:p>
              </p:txBody>
            </p:sp>
            <p:pic>
              <p:nvPicPr>
                <p:cNvPr id="273" name="図 272">
                  <a:extLst>
                    <a:ext uri="{FF2B5EF4-FFF2-40B4-BE49-F238E27FC236}">
                      <a16:creationId xmlns="" xmlns:a16="http://schemas.microsoft.com/office/drawing/2014/main" id="{4A5A4B82-3A86-489D-9C7E-B562D6CFDA19}"/>
                    </a:ext>
                  </a:extLst>
                </p:cNvPr>
                <p:cNvPicPr>
                  <a:picLocks noChangeAspect="1"/>
                </p:cNvPicPr>
                <p:nvPr/>
              </p:nvPicPr>
              <p:blipFill>
                <a:blip r:embed="rId8"/>
                <a:stretch>
                  <a:fillRect/>
                </a:stretch>
              </p:blipFill>
              <p:spPr>
                <a:xfrm>
                  <a:off x="6757982" y="9514715"/>
                  <a:ext cx="1698973" cy="1108314"/>
                </a:xfrm>
                <a:prstGeom prst="rect">
                  <a:avLst/>
                </a:prstGeom>
              </p:spPr>
            </p:pic>
            <p:pic>
              <p:nvPicPr>
                <p:cNvPr id="274" name="図 273">
                  <a:extLst>
                    <a:ext uri="{FF2B5EF4-FFF2-40B4-BE49-F238E27FC236}">
                      <a16:creationId xmlns="" xmlns:a16="http://schemas.microsoft.com/office/drawing/2014/main" id="{32E4B75E-E8DE-4EDF-9448-4A6052B7F7C3}"/>
                    </a:ext>
                  </a:extLst>
                </p:cNvPr>
                <p:cNvPicPr>
                  <a:picLocks noChangeAspect="1"/>
                </p:cNvPicPr>
                <p:nvPr/>
              </p:nvPicPr>
              <p:blipFill>
                <a:blip r:embed="rId9"/>
                <a:stretch>
                  <a:fillRect/>
                </a:stretch>
              </p:blipFill>
              <p:spPr>
                <a:xfrm>
                  <a:off x="8439432" y="9649388"/>
                  <a:ext cx="1525031" cy="936986"/>
                </a:xfrm>
                <a:prstGeom prst="rect">
                  <a:avLst/>
                </a:prstGeom>
              </p:spPr>
            </p:pic>
            <p:sp>
              <p:nvSpPr>
                <p:cNvPr id="275" name="正方形/長方形 274">
                  <a:extLst>
                    <a:ext uri="{FF2B5EF4-FFF2-40B4-BE49-F238E27FC236}">
                      <a16:creationId xmlns="" xmlns:a16="http://schemas.microsoft.com/office/drawing/2014/main" id="{68610F05-0E2F-4968-AACE-CF6D084DF287}"/>
                    </a:ext>
                  </a:extLst>
                </p:cNvPr>
                <p:cNvSpPr/>
                <p:nvPr/>
              </p:nvSpPr>
              <p:spPr>
                <a:xfrm>
                  <a:off x="3429295" y="9638314"/>
                  <a:ext cx="8588819" cy="1202553"/>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cxnSp>
              <p:nvCxnSpPr>
                <p:cNvPr id="276" name="直線コネクタ 275">
                  <a:extLst>
                    <a:ext uri="{FF2B5EF4-FFF2-40B4-BE49-F238E27FC236}">
                      <a16:creationId xmlns="" xmlns:a16="http://schemas.microsoft.com/office/drawing/2014/main" id="{320DEAF3-F7B0-4291-A63F-5D3ABEA355DF}"/>
                    </a:ext>
                  </a:extLst>
                </p:cNvPr>
                <p:cNvCxnSpPr>
                  <a:cxnSpLocks/>
                </p:cNvCxnSpPr>
                <p:nvPr/>
              </p:nvCxnSpPr>
              <p:spPr>
                <a:xfrm>
                  <a:off x="9548999" y="9808370"/>
                  <a:ext cx="0" cy="567288"/>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77" name="テキスト ボックス 276">
                  <a:extLst>
                    <a:ext uri="{FF2B5EF4-FFF2-40B4-BE49-F238E27FC236}">
                      <a16:creationId xmlns="" xmlns:a16="http://schemas.microsoft.com/office/drawing/2014/main" id="{8B786E3E-E469-4498-96D6-26C23A230FE5}"/>
                    </a:ext>
                  </a:extLst>
                </p:cNvPr>
                <p:cNvSpPr txBox="1"/>
                <p:nvPr/>
              </p:nvSpPr>
              <p:spPr>
                <a:xfrm>
                  <a:off x="9374045" y="9932279"/>
                  <a:ext cx="740908" cy="215444"/>
                </a:xfrm>
                <a:prstGeom prst="rect">
                  <a:avLst/>
                </a:prstGeom>
                <a:noFill/>
              </p:spPr>
              <p:txBody>
                <a:bodyPr wrap="none" rtlCol="0">
                  <a:spAutoFit/>
                </a:bodyPr>
                <a:lstStyle/>
                <a:p>
                  <a:r>
                    <a:rPr lang="en-US" altLang="ja-JP" sz="800" dirty="0">
                      <a:solidFill>
                        <a:prstClr val="black"/>
                      </a:solidFill>
                      <a:latin typeface="メイリオ" panose="020B0604030504040204" pitchFamily="50" charset="-128"/>
                      <a:ea typeface="メイリオ" panose="020B0604030504040204" pitchFamily="50" charset="-128"/>
                    </a:rPr>
                    <a:t>F</a:t>
                  </a:r>
                  <a:r>
                    <a:rPr lang="ja-JP" altLang="en-US" sz="800" dirty="0">
                      <a:solidFill>
                        <a:prstClr val="black"/>
                      </a:solidFill>
                      <a:latin typeface="メイリオ" panose="020B0604030504040204" pitchFamily="50" charset="-128"/>
                      <a:ea typeface="メイリオ" panose="020B0604030504040204" pitchFamily="50" charset="-128"/>
                    </a:rPr>
                    <a:t>値：</a:t>
                  </a:r>
                  <a:r>
                    <a:rPr lang="en-US" altLang="ja-JP" sz="800" dirty="0">
                      <a:solidFill>
                        <a:prstClr val="black"/>
                      </a:solidFill>
                      <a:latin typeface="メイリオ" panose="020B0604030504040204" pitchFamily="50" charset="-128"/>
                      <a:ea typeface="メイリオ" panose="020B0604030504040204" pitchFamily="50" charset="-128"/>
                    </a:rPr>
                    <a:t>0.992</a:t>
                  </a:r>
                  <a:endParaRPr kumimoji="1" lang="ja-JP" altLang="en-US" sz="800" dirty="0"/>
                </a:p>
              </p:txBody>
            </p:sp>
            <p:sp>
              <p:nvSpPr>
                <p:cNvPr id="278" name="テキスト ボックス 277">
                  <a:extLst>
                    <a:ext uri="{FF2B5EF4-FFF2-40B4-BE49-F238E27FC236}">
                      <a16:creationId xmlns="" xmlns:a16="http://schemas.microsoft.com/office/drawing/2014/main" id="{350F0C69-AD9E-44D2-AEB1-8021A1B2BB34}"/>
                    </a:ext>
                  </a:extLst>
                </p:cNvPr>
                <p:cNvSpPr txBox="1"/>
                <p:nvPr/>
              </p:nvSpPr>
              <p:spPr>
                <a:xfrm>
                  <a:off x="8455294" y="9599489"/>
                  <a:ext cx="325730" cy="200055"/>
                </a:xfrm>
                <a:prstGeom prst="rect">
                  <a:avLst/>
                </a:prstGeom>
                <a:noFill/>
              </p:spPr>
              <p:txBody>
                <a:bodyPr wrap="none" rtlCol="0">
                  <a:spAutoFit/>
                </a:bodyPr>
                <a:lstStyle/>
                <a:p>
                  <a:r>
                    <a:rPr lang="en-US" altLang="ja-JP" sz="700" dirty="0">
                      <a:solidFill>
                        <a:prstClr val="black"/>
                      </a:solidFill>
                      <a:latin typeface="メイリオ" panose="020B0604030504040204" pitchFamily="50" charset="-128"/>
                      <a:ea typeface="メイリオ" panose="020B0604030504040204" pitchFamily="50" charset="-128"/>
                    </a:rPr>
                    <a:t>F</a:t>
                  </a:r>
                  <a:r>
                    <a:rPr lang="ja-JP" altLang="en-US" sz="700" dirty="0">
                      <a:solidFill>
                        <a:prstClr val="black"/>
                      </a:solidFill>
                      <a:latin typeface="メイリオ" panose="020B0604030504040204" pitchFamily="50" charset="-128"/>
                      <a:ea typeface="メイリオ" panose="020B0604030504040204" pitchFamily="50" charset="-128"/>
                    </a:rPr>
                    <a:t>値</a:t>
                  </a:r>
                  <a:endParaRPr kumimoji="1" lang="ja-JP" altLang="en-US" sz="700" dirty="0"/>
                </a:p>
              </p:txBody>
            </p:sp>
          </p:grpSp>
          <p:grpSp>
            <p:nvGrpSpPr>
              <p:cNvPr id="220" name="グループ化 219">
                <a:extLst>
                  <a:ext uri="{FF2B5EF4-FFF2-40B4-BE49-F238E27FC236}">
                    <a16:creationId xmlns="" xmlns:a16="http://schemas.microsoft.com/office/drawing/2014/main" id="{FBDACB61-8E88-41AD-AD91-C604C8F7810C}"/>
                  </a:ext>
                </a:extLst>
              </p:cNvPr>
              <p:cNvGrpSpPr/>
              <p:nvPr/>
            </p:nvGrpSpPr>
            <p:grpSpPr>
              <a:xfrm>
                <a:off x="6485564" y="8338035"/>
                <a:ext cx="2329652" cy="1101025"/>
                <a:chOff x="6485564" y="8338035"/>
                <a:chExt cx="2329652" cy="1101025"/>
              </a:xfrm>
            </p:grpSpPr>
            <p:pic>
              <p:nvPicPr>
                <p:cNvPr id="221" name="図 4" descr="image001">
                  <a:extLst>
                    <a:ext uri="{FF2B5EF4-FFF2-40B4-BE49-F238E27FC236}">
                      <a16:creationId xmlns="" xmlns:a16="http://schemas.microsoft.com/office/drawing/2014/main" id="{5C806BAF-1D4C-4615-97F0-AEEC54D0E9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46706" y="8467206"/>
                  <a:ext cx="1604517" cy="8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 name="テキスト ボックス 221">
                  <a:extLst>
                    <a:ext uri="{FF2B5EF4-FFF2-40B4-BE49-F238E27FC236}">
                      <a16:creationId xmlns="" xmlns:a16="http://schemas.microsoft.com/office/drawing/2014/main" id="{CA832928-F59B-4390-8096-4C4FAA5939A2}"/>
                    </a:ext>
                  </a:extLst>
                </p:cNvPr>
                <p:cNvSpPr txBox="1"/>
                <p:nvPr/>
              </p:nvSpPr>
              <p:spPr>
                <a:xfrm>
                  <a:off x="7013170" y="9209595"/>
                  <a:ext cx="364202" cy="200055"/>
                </a:xfrm>
                <a:prstGeom prst="rect">
                  <a:avLst/>
                </a:prstGeom>
                <a:noFill/>
              </p:spPr>
              <p:txBody>
                <a:bodyPr wrap="none" rtlCol="0">
                  <a:spAutoFit/>
                </a:bodyPr>
                <a:lstStyle/>
                <a:p>
                  <a:r>
                    <a:rPr kumimoji="1" lang="ja-JP" altLang="en-US" sz="700" dirty="0"/>
                    <a:t>色相</a:t>
                  </a:r>
                </a:p>
              </p:txBody>
            </p:sp>
            <p:sp>
              <p:nvSpPr>
                <p:cNvPr id="223" name="テキスト ボックス 222">
                  <a:extLst>
                    <a:ext uri="{FF2B5EF4-FFF2-40B4-BE49-F238E27FC236}">
                      <a16:creationId xmlns="" xmlns:a16="http://schemas.microsoft.com/office/drawing/2014/main" id="{9E17F345-C838-4CED-B8A4-8FECF05C456D}"/>
                    </a:ext>
                  </a:extLst>
                </p:cNvPr>
                <p:cNvSpPr txBox="1"/>
                <p:nvPr/>
              </p:nvSpPr>
              <p:spPr>
                <a:xfrm>
                  <a:off x="6485564" y="8338035"/>
                  <a:ext cx="595035" cy="200055"/>
                </a:xfrm>
                <a:prstGeom prst="rect">
                  <a:avLst/>
                </a:prstGeom>
                <a:noFill/>
              </p:spPr>
              <p:txBody>
                <a:bodyPr wrap="none" rtlCol="0">
                  <a:spAutoFit/>
                </a:bodyPr>
                <a:lstStyle/>
                <a:p>
                  <a:r>
                    <a:rPr lang="ja-JP" altLang="en-US" sz="700" dirty="0"/>
                    <a:t>ピクセル</a:t>
                  </a:r>
                  <a:r>
                    <a:rPr kumimoji="1" lang="ja-JP" altLang="en-US" sz="700" dirty="0"/>
                    <a:t>数</a:t>
                  </a:r>
                </a:p>
              </p:txBody>
            </p:sp>
            <p:sp>
              <p:nvSpPr>
                <p:cNvPr id="225" name="テキスト ボックス 224">
                  <a:extLst>
                    <a:ext uri="{FF2B5EF4-FFF2-40B4-BE49-F238E27FC236}">
                      <a16:creationId xmlns="" xmlns:a16="http://schemas.microsoft.com/office/drawing/2014/main" id="{096F9716-D3F0-42F0-B9CB-6021C74D3BFF}"/>
                    </a:ext>
                  </a:extLst>
                </p:cNvPr>
                <p:cNvSpPr txBox="1"/>
                <p:nvPr/>
              </p:nvSpPr>
              <p:spPr>
                <a:xfrm>
                  <a:off x="7819740" y="9239005"/>
                  <a:ext cx="995476" cy="200055"/>
                </a:xfrm>
                <a:prstGeom prst="rect">
                  <a:avLst/>
                </a:prstGeom>
                <a:noFill/>
              </p:spPr>
              <p:txBody>
                <a:bodyPr wrap="square" rtlCol="0">
                  <a:spAutoFit/>
                </a:bodyPr>
                <a:lstStyle/>
                <a:p>
                  <a:r>
                    <a:rPr lang="ja-JP" altLang="en-US" sz="700" dirty="0"/>
                    <a:t>：</a:t>
                  </a:r>
                  <a:r>
                    <a:rPr kumimoji="1" lang="ja-JP" altLang="en-US" sz="700" dirty="0"/>
                    <a:t>各色の判定範囲</a:t>
                  </a:r>
                </a:p>
              </p:txBody>
            </p:sp>
          </p:grpSp>
        </p:grpSp>
        <p:sp>
          <p:nvSpPr>
            <p:cNvPr id="218" name="テキスト ボックス 217">
              <a:extLst>
                <a:ext uri="{FF2B5EF4-FFF2-40B4-BE49-F238E27FC236}">
                  <a16:creationId xmlns="" xmlns:a16="http://schemas.microsoft.com/office/drawing/2014/main" id="{7CC7A072-2236-42C1-A5E7-A7674F7285CD}"/>
                </a:ext>
              </a:extLst>
            </p:cNvPr>
            <p:cNvSpPr txBox="1"/>
            <p:nvPr/>
          </p:nvSpPr>
          <p:spPr>
            <a:xfrm>
              <a:off x="7869401" y="8811782"/>
              <a:ext cx="710719" cy="200055"/>
            </a:xfrm>
            <a:prstGeom prst="rect">
              <a:avLst/>
            </a:prstGeom>
            <a:noFill/>
          </p:spPr>
          <p:txBody>
            <a:bodyPr wrap="square" rtlCol="0">
              <a:spAutoFit/>
            </a:bodyPr>
            <a:lstStyle/>
            <a:p>
              <a:r>
                <a:rPr lang="ja-JP" altLang="en-US" sz="700" dirty="0"/>
                <a:t>切出した画像</a:t>
              </a:r>
              <a:endParaRPr kumimoji="1" lang="ja-JP" altLang="en-US" sz="700" dirty="0"/>
            </a:p>
          </p:txBody>
        </p:sp>
      </p:grpSp>
      <p:pic>
        <p:nvPicPr>
          <p:cNvPr id="231" name="図 230">
            <a:extLst>
              <a:ext uri="{FF2B5EF4-FFF2-40B4-BE49-F238E27FC236}">
                <a16:creationId xmlns="" xmlns:a16="http://schemas.microsoft.com/office/drawing/2014/main" id="{8DBE65DD-1804-4916-8C51-5CCD3C9A0F69}"/>
              </a:ext>
            </a:extLst>
          </p:cNvPr>
          <p:cNvPicPr>
            <a:picLocks noChangeAspect="1"/>
          </p:cNvPicPr>
          <p:nvPr/>
        </p:nvPicPr>
        <p:blipFill>
          <a:blip r:embed="rId11"/>
          <a:stretch>
            <a:fillRect/>
          </a:stretch>
        </p:blipFill>
        <p:spPr>
          <a:xfrm>
            <a:off x="4155319" y="3216424"/>
            <a:ext cx="2370094" cy="1984842"/>
          </a:xfrm>
          <a:prstGeom prst="rect">
            <a:avLst/>
          </a:prstGeom>
        </p:spPr>
      </p:pic>
      <p:pic>
        <p:nvPicPr>
          <p:cNvPr id="244" name="図 243">
            <a:extLst>
              <a:ext uri="{FF2B5EF4-FFF2-40B4-BE49-F238E27FC236}">
                <a16:creationId xmlns="" xmlns:a16="http://schemas.microsoft.com/office/drawing/2014/main" id="{24ACE78F-7E58-4587-ADA6-FD520FF407FF}"/>
              </a:ext>
            </a:extLst>
          </p:cNvPr>
          <p:cNvPicPr>
            <a:picLocks noChangeAspect="1"/>
          </p:cNvPicPr>
          <p:nvPr/>
        </p:nvPicPr>
        <p:blipFill>
          <a:blip r:embed="rId12"/>
          <a:stretch>
            <a:fillRect/>
          </a:stretch>
        </p:blipFill>
        <p:spPr>
          <a:xfrm>
            <a:off x="6608330" y="2931585"/>
            <a:ext cx="1855219" cy="2265342"/>
          </a:xfrm>
          <a:prstGeom prst="rect">
            <a:avLst/>
          </a:prstGeom>
        </p:spPr>
      </p:pic>
      <p:sp>
        <p:nvSpPr>
          <p:cNvPr id="285" name="テキスト ボックス 284">
            <a:extLst>
              <a:ext uri="{FF2B5EF4-FFF2-40B4-BE49-F238E27FC236}">
                <a16:creationId xmlns="" xmlns:a16="http://schemas.microsoft.com/office/drawing/2014/main" id="{A730A87E-8A44-4D2D-8E68-65807C97F86D}"/>
              </a:ext>
            </a:extLst>
          </p:cNvPr>
          <p:cNvSpPr txBox="1"/>
          <p:nvPr/>
        </p:nvSpPr>
        <p:spPr>
          <a:xfrm>
            <a:off x="4379864" y="5233228"/>
            <a:ext cx="1806905" cy="215444"/>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mn-ea"/>
                <a:ea typeface="+mn-ea"/>
              </a:rPr>
              <a:t>図</a:t>
            </a:r>
            <a:r>
              <a:rPr lang="en-US" altLang="ja-JP" sz="800" u="sng" dirty="0">
                <a:solidFill>
                  <a:prstClr val="black"/>
                </a:solidFill>
                <a:latin typeface="+mn-ea"/>
                <a:ea typeface="+mn-ea"/>
              </a:rPr>
              <a:t>5-2-2-1</a:t>
            </a:r>
            <a:r>
              <a:rPr lang="ja-JP" altLang="en-US" sz="800" u="sng" dirty="0">
                <a:solidFill>
                  <a:prstClr val="black"/>
                </a:solidFill>
                <a:latin typeface="+mn-ea"/>
                <a:ea typeface="+mn-ea"/>
              </a:rPr>
              <a:t>：アナログ数字判定方法</a:t>
            </a:r>
            <a:endParaRPr lang="en-US" altLang="ja-JP" sz="800" u="sng" dirty="0">
              <a:solidFill>
                <a:prstClr val="black"/>
              </a:solidFill>
              <a:latin typeface="+mn-ea"/>
              <a:ea typeface="+mn-ea"/>
            </a:endParaRPr>
          </a:p>
        </p:txBody>
      </p:sp>
      <p:sp>
        <p:nvSpPr>
          <p:cNvPr id="286" name="テキスト ボックス 285">
            <a:extLst>
              <a:ext uri="{FF2B5EF4-FFF2-40B4-BE49-F238E27FC236}">
                <a16:creationId xmlns="" xmlns:a16="http://schemas.microsoft.com/office/drawing/2014/main" id="{927C8AC4-B700-4953-8C55-F225AD4AF082}"/>
              </a:ext>
            </a:extLst>
          </p:cNvPr>
          <p:cNvSpPr txBox="1"/>
          <p:nvPr/>
        </p:nvSpPr>
        <p:spPr>
          <a:xfrm>
            <a:off x="6670362" y="5233228"/>
            <a:ext cx="1806905" cy="215444"/>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mn-ea"/>
                <a:ea typeface="+mn-ea"/>
              </a:rPr>
              <a:t>図</a:t>
            </a:r>
            <a:r>
              <a:rPr lang="en-US" altLang="ja-JP" sz="800" u="sng" dirty="0">
                <a:solidFill>
                  <a:prstClr val="black"/>
                </a:solidFill>
                <a:latin typeface="+mn-ea"/>
                <a:ea typeface="+mn-ea"/>
              </a:rPr>
              <a:t>5-2-2-2</a:t>
            </a:r>
            <a:r>
              <a:rPr lang="ja-JP" altLang="en-US" sz="800" u="sng" dirty="0">
                <a:solidFill>
                  <a:prstClr val="black"/>
                </a:solidFill>
                <a:latin typeface="+mn-ea"/>
                <a:ea typeface="+mn-ea"/>
              </a:rPr>
              <a:t>：デジタル数字判定方法</a:t>
            </a:r>
            <a:endParaRPr lang="en-US" altLang="ja-JP" sz="800" u="sng" dirty="0">
              <a:solidFill>
                <a:prstClr val="black"/>
              </a:solidFill>
              <a:latin typeface="+mn-ea"/>
              <a:ea typeface="+mn-ea"/>
            </a:endParaRPr>
          </a:p>
        </p:txBody>
      </p:sp>
      <p:sp>
        <p:nvSpPr>
          <p:cNvPr id="287" name="正方形/長方形 286">
            <a:extLst>
              <a:ext uri="{FF2B5EF4-FFF2-40B4-BE49-F238E27FC236}">
                <a16:creationId xmlns="" xmlns:a16="http://schemas.microsoft.com/office/drawing/2014/main" id="{F1AE2547-0BB6-44A8-915E-35CB9907FAA6}"/>
              </a:ext>
            </a:extLst>
          </p:cNvPr>
          <p:cNvSpPr/>
          <p:nvPr/>
        </p:nvSpPr>
        <p:spPr>
          <a:xfrm>
            <a:off x="14487" y="629771"/>
            <a:ext cx="3612197" cy="273536"/>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en-US" altLang="ja-JP" b="1" dirty="0">
                <a:solidFill>
                  <a:schemeClr val="bg1"/>
                </a:solidFill>
              </a:rPr>
              <a:t>5-1.</a:t>
            </a:r>
            <a:r>
              <a:rPr lang="ja-JP" altLang="en-US" b="1" dirty="0">
                <a:solidFill>
                  <a:schemeClr val="bg1"/>
                </a:solidFill>
              </a:rPr>
              <a:t>ブロック並べ区間の攻略要素技術</a:t>
            </a:r>
          </a:p>
        </p:txBody>
      </p:sp>
      <p:sp>
        <p:nvSpPr>
          <p:cNvPr id="288" name="正方形/長方形 287">
            <a:extLst>
              <a:ext uri="{FF2B5EF4-FFF2-40B4-BE49-F238E27FC236}">
                <a16:creationId xmlns="" xmlns:a16="http://schemas.microsoft.com/office/drawing/2014/main" id="{C7D0A7C8-9791-459E-9106-E289A3A36855}"/>
              </a:ext>
            </a:extLst>
          </p:cNvPr>
          <p:cNvSpPr/>
          <p:nvPr/>
        </p:nvSpPr>
        <p:spPr>
          <a:xfrm>
            <a:off x="4155187" y="636027"/>
            <a:ext cx="3939455" cy="273536"/>
          </a:xfrm>
          <a:prstGeom prst="rect">
            <a:avLst/>
          </a:prstGeom>
          <a:solidFill>
            <a:srgbClr val="1000DE"/>
          </a:solidFill>
          <a:ln>
            <a:solidFill>
              <a:srgbClr val="100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37563" fontAlgn="auto">
              <a:spcBef>
                <a:spcPts val="0"/>
              </a:spcBef>
              <a:spcAft>
                <a:spcPts val="0"/>
              </a:spcAft>
            </a:pPr>
            <a:r>
              <a:rPr lang="en-US" altLang="ja-JP" b="1" dirty="0">
                <a:solidFill>
                  <a:schemeClr val="bg1"/>
                </a:solidFill>
              </a:rPr>
              <a:t>5-2. AI</a:t>
            </a:r>
            <a:r>
              <a:rPr lang="ja-JP" altLang="en-US" b="1" dirty="0">
                <a:solidFill>
                  <a:schemeClr val="bg1"/>
                </a:solidFill>
              </a:rPr>
              <a:t>アンサー数字認識の攻略要素技術</a:t>
            </a:r>
          </a:p>
        </p:txBody>
      </p:sp>
      <p:sp>
        <p:nvSpPr>
          <p:cNvPr id="289" name="テキスト ボックス 288">
            <a:extLst>
              <a:ext uri="{FF2B5EF4-FFF2-40B4-BE49-F238E27FC236}">
                <a16:creationId xmlns="" xmlns:a16="http://schemas.microsoft.com/office/drawing/2014/main" id="{F0FB3208-79B9-4EC3-8C5B-28DAEAFCE83B}"/>
              </a:ext>
            </a:extLst>
          </p:cNvPr>
          <p:cNvSpPr txBox="1"/>
          <p:nvPr/>
        </p:nvSpPr>
        <p:spPr>
          <a:xfrm>
            <a:off x="4189660" y="929150"/>
            <a:ext cx="4161628" cy="369332"/>
          </a:xfrm>
          <a:prstGeom prst="rect">
            <a:avLst/>
          </a:prstGeom>
          <a:noFill/>
        </p:spPr>
        <p:txBody>
          <a:bodyPr wrap="square" rtlCol="0">
            <a:spAutoFit/>
          </a:bodyPr>
          <a:lstStyle/>
          <a:p>
            <a:r>
              <a:rPr lang="en-US" altLang="ja-JP" sz="900" dirty="0">
                <a:latin typeface="+mn-ea"/>
                <a:ea typeface="+mn-ea"/>
              </a:rPr>
              <a:t>AI</a:t>
            </a:r>
            <a:r>
              <a:rPr lang="ja-JP" altLang="en-US" sz="900" dirty="0">
                <a:latin typeface="+mn-ea"/>
                <a:ea typeface="+mn-ea"/>
              </a:rPr>
              <a:t>アンサーを攻略するために重要な要素技術を記載する。</a:t>
            </a:r>
            <a:endParaRPr lang="en-US" altLang="ja-JP" sz="900" dirty="0">
              <a:latin typeface="+mn-ea"/>
              <a:ea typeface="+mn-ea"/>
            </a:endParaRPr>
          </a:p>
          <a:p>
            <a:r>
              <a:rPr lang="en-US" altLang="ja-JP" sz="900" dirty="0">
                <a:latin typeface="+mn-ea"/>
                <a:ea typeface="+mn-ea"/>
              </a:rPr>
              <a:t>※</a:t>
            </a:r>
            <a:r>
              <a:rPr lang="ja-JP" altLang="en-US" sz="900" dirty="0">
                <a:latin typeface="+mn-ea"/>
                <a:ea typeface="+mn-ea"/>
              </a:rPr>
              <a:t>紙面の都合上、ビット回答の攻略要素技術は割愛</a:t>
            </a:r>
            <a:endParaRPr lang="en-US" altLang="ja-JP" sz="900" dirty="0">
              <a:latin typeface="+mn-ea"/>
              <a:ea typeface="+mn-ea"/>
            </a:endParaRPr>
          </a:p>
        </p:txBody>
      </p:sp>
      <p:grpSp>
        <p:nvGrpSpPr>
          <p:cNvPr id="290" name="グループ化 289">
            <a:extLst>
              <a:ext uri="{FF2B5EF4-FFF2-40B4-BE49-F238E27FC236}">
                <a16:creationId xmlns="" xmlns:a16="http://schemas.microsoft.com/office/drawing/2014/main" id="{CE567FFA-CF51-46C9-9429-1A2E441FE367}"/>
              </a:ext>
            </a:extLst>
          </p:cNvPr>
          <p:cNvGrpSpPr/>
          <p:nvPr/>
        </p:nvGrpSpPr>
        <p:grpSpPr>
          <a:xfrm>
            <a:off x="8519914" y="1776264"/>
            <a:ext cx="4361606" cy="5424649"/>
            <a:chOff x="8519914" y="1920280"/>
            <a:chExt cx="4361606" cy="5424649"/>
          </a:xfrm>
        </p:grpSpPr>
        <p:grpSp>
          <p:nvGrpSpPr>
            <p:cNvPr id="291" name="グループ化 290">
              <a:extLst>
                <a:ext uri="{FF2B5EF4-FFF2-40B4-BE49-F238E27FC236}">
                  <a16:creationId xmlns="" xmlns:a16="http://schemas.microsoft.com/office/drawing/2014/main" id="{CAAE1504-171B-4D0E-B10A-3D6CC1BEB010}"/>
                </a:ext>
              </a:extLst>
            </p:cNvPr>
            <p:cNvGrpSpPr/>
            <p:nvPr/>
          </p:nvGrpSpPr>
          <p:grpSpPr>
            <a:xfrm>
              <a:off x="8519914" y="1920280"/>
              <a:ext cx="4361606" cy="5400866"/>
              <a:chOff x="13105036" y="4699340"/>
              <a:chExt cx="4361606" cy="5400866"/>
            </a:xfrm>
          </p:grpSpPr>
          <p:grpSp>
            <p:nvGrpSpPr>
              <p:cNvPr id="296" name="グループ化 295">
                <a:extLst>
                  <a:ext uri="{FF2B5EF4-FFF2-40B4-BE49-F238E27FC236}">
                    <a16:creationId xmlns="" xmlns:a16="http://schemas.microsoft.com/office/drawing/2014/main" id="{51D50E1A-12A6-46F4-9CAC-F0D10367B7FC}"/>
                  </a:ext>
                </a:extLst>
              </p:cNvPr>
              <p:cNvGrpSpPr/>
              <p:nvPr/>
            </p:nvGrpSpPr>
            <p:grpSpPr>
              <a:xfrm>
                <a:off x="13105036" y="4699340"/>
                <a:ext cx="4361606" cy="5400866"/>
                <a:chOff x="8508379" y="7172673"/>
                <a:chExt cx="4361606" cy="5400866"/>
              </a:xfrm>
            </p:grpSpPr>
            <p:sp>
              <p:nvSpPr>
                <p:cNvPr id="300" name="テキスト ボックス 592">
                  <a:extLst>
                    <a:ext uri="{FF2B5EF4-FFF2-40B4-BE49-F238E27FC236}">
                      <a16:creationId xmlns="" xmlns:a16="http://schemas.microsoft.com/office/drawing/2014/main" id="{3AE93734-BB0E-4A8B-AA33-DD249E194690}"/>
                    </a:ext>
                  </a:extLst>
                </p:cNvPr>
                <p:cNvSpPr txBox="1"/>
                <p:nvPr/>
              </p:nvSpPr>
              <p:spPr>
                <a:xfrm>
                  <a:off x="8508379" y="7172673"/>
                  <a:ext cx="1675459" cy="246221"/>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a:t>
                  </a:r>
                  <a:r>
                    <a:rPr lang="ja-JP" altLang="en-US" sz="1000" b="1" dirty="0">
                      <a:solidFill>
                        <a:prstClr val="black"/>
                      </a:solidFill>
                      <a:latin typeface="メイリオ" panose="020B0604030504040204" pitchFamily="50" charset="-128"/>
                      <a:ea typeface="メイリオ" panose="020B0604030504040204" pitchFamily="50" charset="-128"/>
                    </a:rPr>
                    <a:t>２</a:t>
                  </a:r>
                  <a:r>
                    <a:rPr lang="en-US" altLang="ja-JP" sz="1000" b="1" dirty="0">
                      <a:solidFill>
                        <a:prstClr val="black"/>
                      </a:solidFill>
                      <a:latin typeface="メイリオ" panose="020B0604030504040204" pitchFamily="50" charset="-128"/>
                      <a:ea typeface="メイリオ" panose="020B0604030504040204" pitchFamily="50" charset="-128"/>
                    </a:rPr>
                    <a:t>-3.</a:t>
                  </a:r>
                  <a:r>
                    <a:rPr lang="ja-JP" altLang="en-US" sz="1000" b="1" dirty="0">
                      <a:solidFill>
                        <a:prstClr val="black"/>
                      </a:solidFill>
                      <a:latin typeface="メイリオ" panose="020B0604030504040204" pitchFamily="50" charset="-128"/>
                      <a:ea typeface="メイリオ" panose="020B0604030504040204" pitchFamily="50" charset="-128"/>
                    </a:rPr>
                    <a:t>数字認識走行技術</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301" name="テキスト ボックス 300">
                  <a:extLst>
                    <a:ext uri="{FF2B5EF4-FFF2-40B4-BE49-F238E27FC236}">
                      <a16:creationId xmlns="" xmlns:a16="http://schemas.microsoft.com/office/drawing/2014/main" id="{68B45D8D-2B97-458E-93AD-31E345C945A2}"/>
                    </a:ext>
                  </a:extLst>
                </p:cNvPr>
                <p:cNvSpPr txBox="1"/>
                <p:nvPr/>
              </p:nvSpPr>
              <p:spPr>
                <a:xfrm>
                  <a:off x="8513338" y="7373596"/>
                  <a:ext cx="4286333" cy="1061829"/>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目的</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できる限り早い時間かつ精度の良い走行を実現する。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施策</a:t>
                  </a:r>
                  <a:r>
                    <a:rPr lang="en-US" altLang="ja-JP" sz="900" dirty="0">
                      <a:solidFill>
                        <a:prstClr val="black"/>
                      </a:solidFill>
                      <a:latin typeface="Century Gothic"/>
                      <a:ea typeface="メイリオ" panose="020B0604030504040204" pitchFamily="50" charset="-128"/>
                    </a:rPr>
                    <a:t>】</a:t>
                  </a:r>
                </a:p>
                <a:p>
                  <a:pPr defTabSz="1237563" fontAlgn="auto">
                    <a:spcBef>
                      <a:spcPts val="0"/>
                    </a:spcBef>
                    <a:spcAft>
                      <a:spcPts val="0"/>
                    </a:spcAft>
                  </a:pPr>
                  <a:r>
                    <a:rPr lang="ja-JP" altLang="en-US" sz="900" u="sng" dirty="0">
                      <a:solidFill>
                        <a:prstClr val="black"/>
                      </a:solidFill>
                      <a:latin typeface="Century Gothic"/>
                      <a:ea typeface="メイリオ" panose="020B0604030504040204" pitchFamily="50" charset="-128"/>
                    </a:rPr>
                    <a:t>走行経路の決定</a:t>
                  </a:r>
                  <a:endParaRPr lang="en-US" altLang="ja-JP" sz="900" u="sng"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５</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２</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２</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数字認識技術で求めたデジタル数字</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a:t>
                  </a:r>
                  <a:r>
                    <a:rPr lang="en-US" altLang="ja-JP" sz="900" dirty="0">
                      <a:solidFill>
                        <a:prstClr val="black"/>
                      </a:solidFill>
                      <a:latin typeface="Century Gothic"/>
                      <a:ea typeface="メイリオ" panose="020B0604030504040204" pitchFamily="50" charset="-128"/>
                    </a:rPr>
                    <a:t>3</a:t>
                  </a:r>
                  <a:r>
                    <a:rPr lang="ja-JP" altLang="en-US" sz="900" dirty="0">
                      <a:solidFill>
                        <a:prstClr val="black"/>
                      </a:solidFill>
                      <a:latin typeface="Century Gothic"/>
                      <a:ea typeface="メイリオ" panose="020B0604030504040204" pitchFamily="50" charset="-128"/>
                    </a:rPr>
                    <a:t>ルート、アナログ数字</a:t>
                  </a:r>
                  <a:r>
                    <a:rPr lang="en-US" altLang="ja-JP" sz="900" dirty="0">
                      <a:solidFill>
                        <a:prstClr val="black"/>
                      </a:solidFill>
                      <a:latin typeface="Century Gothic"/>
                      <a:ea typeface="メイリオ" panose="020B0604030504040204" pitchFamily="50" charset="-128"/>
                    </a:rPr>
                    <a:t>2</a:t>
                  </a:r>
                  <a:r>
                    <a:rPr lang="ja-JP" altLang="en-US" sz="900" dirty="0">
                      <a:solidFill>
                        <a:prstClr val="black"/>
                      </a:solidFill>
                      <a:latin typeface="Century Gothic"/>
                      <a:ea typeface="メイリオ" panose="020B0604030504040204" pitchFamily="50" charset="-128"/>
                    </a:rPr>
                    <a:t>ルートを通るよう</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に数字上を隔てなく直進で横断する走行経路を</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決定した</a:t>
                  </a:r>
                  <a:endParaRPr lang="en-US" altLang="ja-JP" sz="900" dirty="0">
                    <a:solidFill>
                      <a:prstClr val="black"/>
                    </a:solidFill>
                    <a:latin typeface="Century Gothic"/>
                    <a:ea typeface="メイリオ" panose="020B0604030504040204" pitchFamily="50" charset="-128"/>
                  </a:endParaRPr>
                </a:p>
              </p:txBody>
            </p:sp>
            <p:sp>
              <p:nvSpPr>
                <p:cNvPr id="302" name="正方形/長方形 301">
                  <a:extLst>
                    <a:ext uri="{FF2B5EF4-FFF2-40B4-BE49-F238E27FC236}">
                      <a16:creationId xmlns="" xmlns:a16="http://schemas.microsoft.com/office/drawing/2014/main" id="{592C9E1A-504F-479D-BCE6-82EB4C42F604}"/>
                    </a:ext>
                  </a:extLst>
                </p:cNvPr>
                <p:cNvSpPr/>
                <p:nvPr/>
              </p:nvSpPr>
              <p:spPr>
                <a:xfrm>
                  <a:off x="8562538" y="7190844"/>
                  <a:ext cx="4207617" cy="5382695"/>
                </a:xfrm>
                <a:prstGeom prst="rect">
                  <a:avLst/>
                </a:prstGeom>
                <a:no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303" name="テキスト ボックス 302">
                  <a:extLst>
                    <a:ext uri="{FF2B5EF4-FFF2-40B4-BE49-F238E27FC236}">
                      <a16:creationId xmlns="" xmlns:a16="http://schemas.microsoft.com/office/drawing/2014/main" id="{6EC1B07F-9079-488D-B1F8-54F2D454A1A8}"/>
                    </a:ext>
                  </a:extLst>
                </p:cNvPr>
                <p:cNvSpPr txBox="1"/>
                <p:nvPr/>
              </p:nvSpPr>
              <p:spPr>
                <a:xfrm>
                  <a:off x="11290961" y="8348850"/>
                  <a:ext cx="1435008" cy="230832"/>
                </a:xfrm>
                <a:prstGeom prst="rect">
                  <a:avLst/>
                </a:prstGeom>
                <a:noFill/>
              </p:spPr>
              <p:txBody>
                <a:bodyPr wrap="none" rtlCol="0">
                  <a:spAutoFit/>
                </a:bodyPr>
                <a:lstStyle/>
                <a:p>
                  <a:pPr defTabSz="1237563" fontAlgn="auto">
                    <a:spcBef>
                      <a:spcPts val="0"/>
                    </a:spcBef>
                    <a:spcAft>
                      <a:spcPts val="0"/>
                    </a:spcAft>
                  </a:pP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5-2-3-1</a:t>
                  </a:r>
                  <a:r>
                    <a:rPr lang="ja-JP" altLang="en-US" sz="900" u="sng" dirty="0">
                      <a:solidFill>
                        <a:prstClr val="black"/>
                      </a:solidFill>
                      <a:latin typeface="メイリオ" panose="020B0604030504040204" pitchFamily="50" charset="-128"/>
                      <a:ea typeface="メイリオ" panose="020B0604030504040204" pitchFamily="50" charset="-128"/>
                    </a:rPr>
                    <a:t>：走行経路図</a:t>
                  </a:r>
                  <a:endParaRPr lang="en-US" altLang="ja-JP" sz="900" u="sng" dirty="0">
                    <a:solidFill>
                      <a:prstClr val="black"/>
                    </a:solidFill>
                    <a:latin typeface="メイリオ" panose="020B0604030504040204" pitchFamily="50" charset="-128"/>
                    <a:ea typeface="メイリオ" panose="020B0604030504040204" pitchFamily="50" charset="-128"/>
                  </a:endParaRPr>
                </a:p>
              </p:txBody>
            </p:sp>
            <p:grpSp>
              <p:nvGrpSpPr>
                <p:cNvPr id="304" name="グループ化 303">
                  <a:extLst>
                    <a:ext uri="{FF2B5EF4-FFF2-40B4-BE49-F238E27FC236}">
                      <a16:creationId xmlns="" xmlns:a16="http://schemas.microsoft.com/office/drawing/2014/main" id="{95B48934-D3E6-49AB-8501-19893C83A651}"/>
                    </a:ext>
                  </a:extLst>
                </p:cNvPr>
                <p:cNvGrpSpPr/>
                <p:nvPr/>
              </p:nvGrpSpPr>
              <p:grpSpPr>
                <a:xfrm>
                  <a:off x="11466545" y="11949250"/>
                  <a:ext cx="1403440" cy="615553"/>
                  <a:chOff x="11799920" y="11949250"/>
                  <a:chExt cx="1403440" cy="615553"/>
                </a:xfrm>
              </p:grpSpPr>
              <p:cxnSp>
                <p:nvCxnSpPr>
                  <p:cNvPr id="305" name="直線矢印コネクタ 304">
                    <a:extLst>
                      <a:ext uri="{FF2B5EF4-FFF2-40B4-BE49-F238E27FC236}">
                        <a16:creationId xmlns="" xmlns:a16="http://schemas.microsoft.com/office/drawing/2014/main" id="{D913FF98-F20C-49E8-83CF-AE092EFAE813}"/>
                      </a:ext>
                    </a:extLst>
                  </p:cNvPr>
                  <p:cNvCxnSpPr>
                    <a:cxnSpLocks/>
                  </p:cNvCxnSpPr>
                  <p:nvPr/>
                </p:nvCxnSpPr>
                <p:spPr>
                  <a:xfrm>
                    <a:off x="11807447" y="12007814"/>
                    <a:ext cx="230339" cy="0"/>
                  </a:xfrm>
                  <a:prstGeom prst="straightConnector1">
                    <a:avLst/>
                  </a:prstGeom>
                  <a:ln w="34925">
                    <a:solidFill>
                      <a:srgbClr val="0070C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6" name="直線矢印コネクタ 305">
                    <a:extLst>
                      <a:ext uri="{FF2B5EF4-FFF2-40B4-BE49-F238E27FC236}">
                        <a16:creationId xmlns="" xmlns:a16="http://schemas.microsoft.com/office/drawing/2014/main" id="{36EA2D66-21C1-4383-A6E2-4EEB6B27F90B}"/>
                      </a:ext>
                    </a:extLst>
                  </p:cNvPr>
                  <p:cNvCxnSpPr>
                    <a:cxnSpLocks/>
                  </p:cNvCxnSpPr>
                  <p:nvPr/>
                </p:nvCxnSpPr>
                <p:spPr>
                  <a:xfrm>
                    <a:off x="11807447" y="12132398"/>
                    <a:ext cx="243785" cy="0"/>
                  </a:xfrm>
                  <a:prstGeom prst="straightConnector1">
                    <a:avLst/>
                  </a:prstGeom>
                  <a:ln w="38100">
                    <a:tailEnd type="triangle" w="sm" len="sm"/>
                  </a:ln>
                </p:spPr>
                <p:style>
                  <a:lnRef idx="1">
                    <a:schemeClr val="accent4"/>
                  </a:lnRef>
                  <a:fillRef idx="0">
                    <a:schemeClr val="accent4"/>
                  </a:fillRef>
                  <a:effectRef idx="0">
                    <a:schemeClr val="accent4"/>
                  </a:effectRef>
                  <a:fontRef idx="minor">
                    <a:schemeClr val="tx1"/>
                  </a:fontRef>
                </p:style>
              </p:cxnSp>
              <p:sp>
                <p:nvSpPr>
                  <p:cNvPr id="307" name="テキスト ボックス 306">
                    <a:extLst>
                      <a:ext uri="{FF2B5EF4-FFF2-40B4-BE49-F238E27FC236}">
                        <a16:creationId xmlns="" xmlns:a16="http://schemas.microsoft.com/office/drawing/2014/main" id="{E958DEFE-EDF7-40A4-BBA1-B381C51A3B31}"/>
                      </a:ext>
                    </a:extLst>
                  </p:cNvPr>
                  <p:cNvSpPr txBox="1"/>
                  <p:nvPr/>
                </p:nvSpPr>
                <p:spPr>
                  <a:xfrm>
                    <a:off x="12043705" y="11949250"/>
                    <a:ext cx="1159655" cy="615553"/>
                  </a:xfrm>
                  <a:prstGeom prst="rect">
                    <a:avLst/>
                  </a:prstGeom>
                  <a:noFill/>
                </p:spPr>
                <p:txBody>
                  <a:bodyPr wrap="square" lIns="0" tIns="0" rIns="0" bIns="0" rtlCol="0">
                    <a:spAutoFit/>
                  </a:bodyPr>
                  <a:lstStyle/>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：直進</a:t>
                    </a:r>
                    <a:r>
                      <a:rPr lang="en-US" altLang="ja-JP" sz="800" dirty="0">
                        <a:solidFill>
                          <a:prstClr val="black"/>
                        </a:solidFill>
                        <a:latin typeface="メイリオ" panose="020B0604030504040204" pitchFamily="50" charset="-128"/>
                        <a:ea typeface="メイリオ" panose="020B0604030504040204" pitchFamily="50" charset="-128"/>
                      </a:rPr>
                      <a:t>[101mm/s]</a:t>
                    </a: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：直進</a:t>
                    </a:r>
                    <a:r>
                      <a:rPr lang="en-US" altLang="ja-JP" sz="800" dirty="0">
                        <a:solidFill>
                          <a:prstClr val="black"/>
                        </a:solidFill>
                        <a:latin typeface="メイリオ" panose="020B0604030504040204" pitchFamily="50" charset="-128"/>
                        <a:ea typeface="メイリオ" panose="020B0604030504040204" pitchFamily="50" charset="-128"/>
                      </a:rPr>
                      <a:t>[202mm/s]</a:t>
                    </a: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：用紙エッジトレース</a:t>
                    </a:r>
                    <a:endParaRPr lang="en-US" altLang="ja-JP" sz="8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：右旋回</a:t>
                    </a:r>
                    <a:endParaRPr lang="en-US" altLang="ja-JP" sz="800"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800" dirty="0">
                        <a:solidFill>
                          <a:prstClr val="black"/>
                        </a:solidFill>
                        <a:latin typeface="メイリオ" panose="020B0604030504040204" pitchFamily="50" charset="-128"/>
                        <a:ea typeface="メイリオ" panose="020B0604030504040204" pitchFamily="50" charset="-128"/>
                      </a:rPr>
                      <a:t>：左旋回</a:t>
                    </a:r>
                    <a:endParaRPr lang="en-US" altLang="ja-JP" sz="800" dirty="0">
                      <a:solidFill>
                        <a:prstClr val="black"/>
                      </a:solidFill>
                      <a:latin typeface="メイリオ" panose="020B0604030504040204" pitchFamily="50" charset="-128"/>
                      <a:ea typeface="メイリオ" panose="020B0604030504040204" pitchFamily="50" charset="-128"/>
                    </a:endParaRPr>
                  </a:p>
                </p:txBody>
              </p:sp>
              <p:cxnSp>
                <p:nvCxnSpPr>
                  <p:cNvPr id="308" name="直線矢印コネクタ 307">
                    <a:extLst>
                      <a:ext uri="{FF2B5EF4-FFF2-40B4-BE49-F238E27FC236}">
                        <a16:creationId xmlns="" xmlns:a16="http://schemas.microsoft.com/office/drawing/2014/main" id="{B2A3C2E9-B30E-4EA2-9ACF-AF31F5EECE6C}"/>
                      </a:ext>
                    </a:extLst>
                  </p:cNvPr>
                  <p:cNvCxnSpPr>
                    <a:cxnSpLocks/>
                  </p:cNvCxnSpPr>
                  <p:nvPr/>
                </p:nvCxnSpPr>
                <p:spPr>
                  <a:xfrm>
                    <a:off x="11799920" y="12230848"/>
                    <a:ext cx="243785" cy="0"/>
                  </a:xfrm>
                  <a:prstGeom prst="straightConnector1">
                    <a:avLst/>
                  </a:prstGeom>
                  <a:ln w="38100">
                    <a:solidFill>
                      <a:srgbClr val="FF0000"/>
                    </a:solidFill>
                    <a:tailEnd type="triangle" w="sm" len="sm"/>
                  </a:ln>
                </p:spPr>
                <p:style>
                  <a:lnRef idx="1">
                    <a:schemeClr val="accent4"/>
                  </a:lnRef>
                  <a:fillRef idx="0">
                    <a:schemeClr val="accent4"/>
                  </a:fillRef>
                  <a:effectRef idx="0">
                    <a:schemeClr val="accent4"/>
                  </a:effectRef>
                  <a:fontRef idx="minor">
                    <a:schemeClr val="tx1"/>
                  </a:fontRef>
                </p:style>
              </p:cxnSp>
              <p:cxnSp>
                <p:nvCxnSpPr>
                  <p:cNvPr id="309" name="直線矢印コネクタ 308">
                    <a:extLst>
                      <a:ext uri="{FF2B5EF4-FFF2-40B4-BE49-F238E27FC236}">
                        <a16:creationId xmlns="" xmlns:a16="http://schemas.microsoft.com/office/drawing/2014/main" id="{E2292F2A-626D-4B98-B416-3F9D8F38C534}"/>
                      </a:ext>
                    </a:extLst>
                  </p:cNvPr>
                  <p:cNvCxnSpPr>
                    <a:cxnSpLocks/>
                  </p:cNvCxnSpPr>
                  <p:nvPr/>
                </p:nvCxnSpPr>
                <p:spPr>
                  <a:xfrm>
                    <a:off x="11807447" y="12380704"/>
                    <a:ext cx="243785" cy="0"/>
                  </a:xfrm>
                  <a:prstGeom prst="straightConnector1">
                    <a:avLst/>
                  </a:prstGeom>
                  <a:ln w="38100">
                    <a:solidFill>
                      <a:srgbClr val="7030A0"/>
                    </a:solidFill>
                    <a:tailEnd type="triangle" w="sm" len="sm"/>
                  </a:ln>
                </p:spPr>
                <p:style>
                  <a:lnRef idx="1">
                    <a:schemeClr val="accent4"/>
                  </a:lnRef>
                  <a:fillRef idx="0">
                    <a:schemeClr val="accent4"/>
                  </a:fillRef>
                  <a:effectRef idx="0">
                    <a:schemeClr val="accent4"/>
                  </a:effectRef>
                  <a:fontRef idx="minor">
                    <a:schemeClr val="tx1"/>
                  </a:fontRef>
                </p:style>
              </p:cxnSp>
            </p:grpSp>
          </p:grpSp>
          <p:sp>
            <p:nvSpPr>
              <p:cNvPr id="297" name="テキスト ボックス 296">
                <a:extLst>
                  <a:ext uri="{FF2B5EF4-FFF2-40B4-BE49-F238E27FC236}">
                    <a16:creationId xmlns="" xmlns:a16="http://schemas.microsoft.com/office/drawing/2014/main" id="{6FB348AA-7B86-4B28-965F-EEB29360310E}"/>
                  </a:ext>
                </a:extLst>
              </p:cNvPr>
              <p:cNvSpPr txBox="1"/>
              <p:nvPr/>
            </p:nvSpPr>
            <p:spPr>
              <a:xfrm>
                <a:off x="16090962" y="8977754"/>
                <a:ext cx="1133644" cy="507831"/>
              </a:xfrm>
              <a:prstGeom prst="rect">
                <a:avLst/>
              </a:prstGeom>
              <a:noFill/>
            </p:spPr>
            <p:txBody>
              <a:bodyPr wrap="none" rtlCol="0">
                <a:spAutoFit/>
              </a:bodyPr>
              <a:lstStyle/>
              <a:p>
                <a:pPr defTabSz="1237563" fontAlgn="auto">
                  <a:spcBef>
                    <a:spcPts val="0"/>
                  </a:spcBef>
                  <a:spcAft>
                    <a:spcPts val="0"/>
                  </a:spcAft>
                </a:pP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5-2-3-3</a:t>
                </a:r>
                <a:r>
                  <a:rPr lang="ja-JP" altLang="en-US" sz="900" u="sng" dirty="0">
                    <a:solidFill>
                      <a:prstClr val="black"/>
                    </a:solidFill>
                    <a:latin typeface="メイリオ" panose="020B0604030504040204" pitchFamily="50" charset="-128"/>
                    <a:ea typeface="メイリオ" panose="020B0604030504040204" pitchFamily="50" charset="-128"/>
                  </a:rPr>
                  <a:t>：</a:t>
                </a:r>
                <a:endParaRPr lang="en-US" altLang="ja-JP" sz="9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u="sng" dirty="0">
                    <a:solidFill>
                      <a:prstClr val="black"/>
                    </a:solidFill>
                    <a:latin typeface="メイリオ" panose="020B0604030504040204" pitchFamily="50" charset="-128"/>
                    <a:ea typeface="メイリオ" panose="020B0604030504040204" pitchFamily="50" charset="-128"/>
                  </a:rPr>
                  <a:t>走行開始位置決定</a:t>
                </a:r>
                <a:endParaRPr lang="en-US" altLang="ja-JP" sz="9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u="sng" dirty="0">
                    <a:solidFill>
                      <a:prstClr val="black"/>
                    </a:solidFill>
                    <a:latin typeface="メイリオ" panose="020B0604030504040204" pitchFamily="50" charset="-128"/>
                    <a:ea typeface="メイリオ" panose="020B0604030504040204" pitchFamily="50" charset="-128"/>
                  </a:rPr>
                  <a:t>数字上直進まで</a:t>
                </a:r>
                <a:r>
                  <a:rPr lang="en-US" altLang="ja-JP" sz="900" dirty="0">
                    <a:solidFill>
                      <a:prstClr val="black"/>
                    </a:solidFill>
                    <a:latin typeface="メイリオ" panose="020B0604030504040204" pitchFamily="50" charset="-128"/>
                    <a:ea typeface="メイリオ" panose="020B0604030504040204" pitchFamily="50" charset="-128"/>
                  </a:rPr>
                  <a:t>)</a:t>
                </a:r>
              </a:p>
            </p:txBody>
          </p:sp>
          <p:pic>
            <p:nvPicPr>
              <p:cNvPr id="298" name="図 297">
                <a:extLst>
                  <a:ext uri="{FF2B5EF4-FFF2-40B4-BE49-F238E27FC236}">
                    <a16:creationId xmlns="" xmlns:a16="http://schemas.microsoft.com/office/drawing/2014/main" id="{EABFEC0E-6DC4-4FCE-B57A-F8F2A848B9EB}"/>
                  </a:ext>
                </a:extLst>
              </p:cNvPr>
              <p:cNvPicPr>
                <a:picLocks noChangeAspect="1"/>
              </p:cNvPicPr>
              <p:nvPr/>
            </p:nvPicPr>
            <p:blipFill rotWithShape="1">
              <a:blip r:embed="rId13"/>
              <a:srcRect l="54695" t="717" b="13860"/>
              <a:stretch/>
            </p:blipFill>
            <p:spPr>
              <a:xfrm>
                <a:off x="16081748" y="7848530"/>
                <a:ext cx="1042391" cy="1123331"/>
              </a:xfrm>
              <a:prstGeom prst="rect">
                <a:avLst/>
              </a:prstGeom>
            </p:spPr>
          </p:pic>
          <p:pic>
            <p:nvPicPr>
              <p:cNvPr id="299" name="図 298">
                <a:extLst>
                  <a:ext uri="{FF2B5EF4-FFF2-40B4-BE49-F238E27FC236}">
                    <a16:creationId xmlns="" xmlns:a16="http://schemas.microsoft.com/office/drawing/2014/main" id="{A35E4CA3-2BFE-40EF-87C3-3494A52573DB}"/>
                  </a:ext>
                </a:extLst>
              </p:cNvPr>
              <p:cNvPicPr>
                <a:picLocks noChangeAspect="1"/>
              </p:cNvPicPr>
              <p:nvPr/>
            </p:nvPicPr>
            <p:blipFill>
              <a:blip r:embed="rId14"/>
              <a:stretch>
                <a:fillRect/>
              </a:stretch>
            </p:blipFill>
            <p:spPr>
              <a:xfrm>
                <a:off x="15781765" y="5092182"/>
                <a:ext cx="1450324" cy="810022"/>
              </a:xfrm>
              <a:prstGeom prst="rect">
                <a:avLst/>
              </a:prstGeom>
            </p:spPr>
          </p:pic>
        </p:grpSp>
        <p:sp>
          <p:nvSpPr>
            <p:cNvPr id="292" name="テキスト ボックス 291">
              <a:extLst>
                <a:ext uri="{FF2B5EF4-FFF2-40B4-BE49-F238E27FC236}">
                  <a16:creationId xmlns="" xmlns:a16="http://schemas.microsoft.com/office/drawing/2014/main" id="{D7E9E8A7-CEED-4DA3-865A-F732CEB24DE8}"/>
                </a:ext>
              </a:extLst>
            </p:cNvPr>
            <p:cNvSpPr txBox="1"/>
            <p:nvPr/>
          </p:nvSpPr>
          <p:spPr>
            <a:xfrm>
              <a:off x="8551498" y="3236112"/>
              <a:ext cx="2984414" cy="4108817"/>
            </a:xfrm>
            <a:prstGeom prst="rect">
              <a:avLst/>
            </a:prstGeom>
            <a:noFill/>
          </p:spPr>
          <p:txBody>
            <a:bodyPr wrap="square" rtlCol="0">
              <a:spAutoFit/>
            </a:bodyPr>
            <a:lstStyle/>
            <a:p>
              <a:pPr defTabSz="1237563" fontAlgn="auto">
                <a:spcBef>
                  <a:spcPts val="0"/>
                </a:spcBef>
                <a:spcAft>
                  <a:spcPts val="0"/>
                </a:spcAft>
              </a:pPr>
              <a:r>
                <a:rPr lang="ja-JP" altLang="en-US" sz="900" u="sng" dirty="0">
                  <a:solidFill>
                    <a:prstClr val="black"/>
                  </a:solidFill>
                  <a:latin typeface="+mn-ea"/>
                  <a:ea typeface="+mn-ea"/>
                </a:rPr>
                <a:t>常に同じ位置から数字上を走行するために、走行開始位置を定める。（紙面の都合上、ルート</a:t>
              </a:r>
              <a:r>
                <a:rPr lang="en-US" altLang="ja-JP" sz="900" u="sng" dirty="0">
                  <a:solidFill>
                    <a:prstClr val="black"/>
                  </a:solidFill>
                  <a:latin typeface="+mn-ea"/>
                  <a:ea typeface="+mn-ea"/>
                </a:rPr>
                <a:t>A</a:t>
              </a:r>
              <a:r>
                <a:rPr lang="ja-JP" altLang="en-US" sz="900" u="sng" dirty="0">
                  <a:solidFill>
                    <a:prstClr val="black"/>
                  </a:solidFill>
                  <a:latin typeface="+mn-ea"/>
                  <a:ea typeface="+mn-ea"/>
                </a:rPr>
                <a:t>の開始位置の決定方法のみ記載する。）</a:t>
              </a: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透明マット上に入る際の車体角度のばらつきや、</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透明マットの設置角度、</a:t>
              </a:r>
              <a:r>
                <a:rPr lang="en-US" altLang="ja-JP" sz="900" dirty="0">
                  <a:solidFill>
                    <a:prstClr val="black"/>
                  </a:solidFill>
                  <a:latin typeface="Century Gothic"/>
                  <a:ea typeface="メイリオ" panose="020B0604030504040204" pitchFamily="50" charset="-128"/>
                </a:rPr>
                <a:t>OPP</a:t>
              </a:r>
              <a:r>
                <a:rPr lang="ja-JP" altLang="en-US" sz="900" dirty="0">
                  <a:solidFill>
                    <a:prstClr val="black"/>
                  </a:solidFill>
                  <a:latin typeface="Century Gothic"/>
                  <a:ea typeface="メイリオ" panose="020B0604030504040204" pitchFamily="50" charset="-128"/>
                </a:rPr>
                <a:t>袋の貼付角度の</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ばらつきによらず、常に一定の位置から数字認識</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走行を行い、正答率を向上させる必要がある。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まず、緑マットを検出してから</a:t>
              </a:r>
              <a:r>
                <a:rPr lang="en-US" altLang="ja-JP" sz="900" dirty="0">
                  <a:solidFill>
                    <a:prstClr val="black"/>
                  </a:solidFill>
                  <a:latin typeface="Century Gothic"/>
                  <a:ea typeface="メイリオ" panose="020B0604030504040204" pitchFamily="50" charset="-128"/>
                </a:rPr>
                <a:t>30°</a:t>
              </a:r>
              <a:r>
                <a:rPr lang="ja-JP" altLang="en-US" sz="900" dirty="0">
                  <a:solidFill>
                    <a:prstClr val="black"/>
                  </a:solidFill>
                  <a:latin typeface="Century Gothic"/>
                  <a:ea typeface="メイリオ" panose="020B0604030504040204" pitchFamily="50" charset="-128"/>
                </a:rPr>
                <a:t>左旋回</a:t>
              </a:r>
              <a:r>
                <a:rPr lang="en-US" altLang="ja-JP" sz="900" dirty="0">
                  <a:solidFill>
                    <a:prstClr val="black"/>
                  </a:solidFill>
                  <a:latin typeface="Century Gothic"/>
                  <a:ea typeface="メイリオ" panose="020B0604030504040204" pitchFamily="50" charset="-128"/>
                </a:rPr>
                <a:t>※1</a:t>
              </a:r>
              <a:r>
                <a:rPr lang="ja-JP" altLang="en-US" sz="900" dirty="0">
                  <a:solidFill>
                    <a:prstClr val="black"/>
                  </a:solidFill>
                  <a:latin typeface="Century Gothic"/>
                  <a:ea typeface="メイリオ" panose="020B0604030504040204" pitchFamily="50" charset="-128"/>
                </a:rPr>
                <a:t>し、</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用紙エッジを検出するまで直進する。その後、</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緑検出まで右旋回</a:t>
              </a:r>
              <a:r>
                <a:rPr lang="en-US" altLang="ja-JP" sz="900" dirty="0">
                  <a:solidFill>
                    <a:prstClr val="black"/>
                  </a:solidFill>
                  <a:latin typeface="Century Gothic"/>
                  <a:ea typeface="メイリオ" panose="020B0604030504040204" pitchFamily="50" charset="-128"/>
                </a:rPr>
                <a:t>※2</a:t>
              </a:r>
              <a:r>
                <a:rPr lang="ja-JP" altLang="en-US" sz="900" dirty="0">
                  <a:solidFill>
                    <a:prstClr val="black"/>
                  </a:solidFill>
                  <a:latin typeface="Century Gothic"/>
                  <a:ea typeface="メイリオ" panose="020B0604030504040204" pitchFamily="50" charset="-128"/>
                </a:rPr>
                <a:t>し、デジタル数字の用紙角を</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検出するまで用紙エッジをトレース走行する。用紙</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角検出後、用紙エッジ検出まで右旋回</a:t>
              </a:r>
              <a:r>
                <a:rPr lang="en-US" altLang="ja-JP" sz="900" dirty="0">
                  <a:solidFill>
                    <a:prstClr val="black"/>
                  </a:solidFill>
                  <a:latin typeface="Century Gothic"/>
                  <a:ea typeface="メイリオ" panose="020B0604030504040204" pitchFamily="50" charset="-128"/>
                </a:rPr>
                <a:t>※2</a:t>
              </a:r>
              <a:r>
                <a:rPr lang="ja-JP" altLang="en-US" sz="900" dirty="0">
                  <a:solidFill>
                    <a:prstClr val="black"/>
                  </a:solidFill>
                  <a:latin typeface="Century Gothic"/>
                  <a:ea typeface="メイリオ" panose="020B0604030504040204" pitchFamily="50" charset="-128"/>
                </a:rPr>
                <a:t>する</a:t>
              </a:r>
              <a:endParaRPr lang="en-US" altLang="ja-JP" sz="900" dirty="0">
                <a:solidFill>
                  <a:prstClr val="black"/>
                </a:solidFill>
                <a:latin typeface="Century Gothic"/>
                <a:ea typeface="メイリオ" panose="020B0604030504040204" pitchFamily="50" charset="-128"/>
              </a:endParaRPr>
            </a:p>
            <a:p>
              <a:pPr defTabSz="1237563" fontAlgn="auto">
                <a:spcBef>
                  <a:spcPts val="0"/>
                </a:spcBef>
                <a:spcAft>
                  <a:spcPts val="0"/>
                </a:spcAft>
              </a:pPr>
              <a:r>
                <a:rPr lang="ja-JP" altLang="en-US" sz="900" dirty="0">
                  <a:solidFill>
                    <a:prstClr val="black"/>
                  </a:solidFill>
                  <a:latin typeface="Century Gothic"/>
                  <a:ea typeface="メイリオ" panose="020B0604030504040204" pitchFamily="50" charset="-128"/>
                </a:rPr>
                <a:t>　</a:t>
              </a:r>
              <a:r>
                <a:rPr lang="en-US" altLang="ja-JP" sz="900" dirty="0">
                  <a:solidFill>
                    <a:prstClr val="black"/>
                  </a:solidFill>
                  <a:latin typeface="Century Gothic"/>
                  <a:ea typeface="メイリオ" panose="020B0604030504040204" pitchFamily="50" charset="-128"/>
                </a:rPr>
                <a:t>(</a:t>
              </a:r>
              <a:r>
                <a:rPr lang="ja-JP" altLang="en-US" sz="900" dirty="0">
                  <a:solidFill>
                    <a:prstClr val="black"/>
                  </a:solidFill>
                  <a:latin typeface="Century Gothic"/>
                  <a:ea typeface="メイリオ" panose="020B0604030504040204" pitchFamily="50" charset="-128"/>
                </a:rPr>
                <a:t>図</a:t>
              </a:r>
              <a:r>
                <a:rPr lang="en-US" altLang="ja-JP" sz="900" dirty="0">
                  <a:solidFill>
                    <a:prstClr val="black"/>
                  </a:solidFill>
                  <a:latin typeface="Century Gothic"/>
                  <a:ea typeface="メイリオ" panose="020B0604030504040204" pitchFamily="50" charset="-128"/>
                </a:rPr>
                <a:t>5-2-3-2)</a:t>
              </a:r>
            </a:p>
            <a:p>
              <a:pPr defTabSz="1237563" fontAlgn="auto">
                <a:spcBef>
                  <a:spcPts val="0"/>
                </a:spcBef>
                <a:spcAft>
                  <a:spcPts val="0"/>
                </a:spcAft>
              </a:pPr>
              <a:r>
                <a:rPr lang="ja-JP" altLang="en-US" sz="900" dirty="0">
                  <a:solidFill>
                    <a:prstClr val="black"/>
                  </a:solidFill>
                  <a:latin typeface="+mn-ea"/>
                  <a:ea typeface="+mn-ea"/>
                </a:rPr>
                <a:t>　ここまでの動作で用紙角を基準位置としたため、</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ここから指定長</a:t>
              </a:r>
              <a:r>
                <a:rPr lang="en-US" altLang="ja-JP" sz="900" dirty="0">
                  <a:solidFill>
                    <a:prstClr val="black"/>
                  </a:solidFill>
                  <a:latin typeface="+mn-ea"/>
                  <a:ea typeface="+mn-ea"/>
                </a:rPr>
                <a:t>(125mm)</a:t>
              </a:r>
              <a:r>
                <a:rPr lang="ja-JP" altLang="en-US" sz="900" dirty="0">
                  <a:solidFill>
                    <a:prstClr val="black"/>
                  </a:solidFill>
                  <a:latin typeface="+mn-ea"/>
                  <a:ea typeface="+mn-ea"/>
                </a:rPr>
                <a:t>分だけ用紙エッジを</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トレース走行し、</a:t>
              </a:r>
              <a:r>
                <a:rPr lang="en-US" altLang="ja-JP" sz="900" dirty="0">
                  <a:solidFill>
                    <a:prstClr val="black"/>
                  </a:solidFill>
                  <a:latin typeface="+mn-ea"/>
                  <a:ea typeface="+mn-ea"/>
                </a:rPr>
                <a:t>90°</a:t>
              </a:r>
              <a:r>
                <a:rPr lang="ja-JP" altLang="en-US" sz="900" dirty="0">
                  <a:solidFill>
                    <a:prstClr val="black"/>
                  </a:solidFill>
                  <a:latin typeface="+mn-ea"/>
                  <a:ea typeface="+mn-ea"/>
                </a:rPr>
                <a:t>右旋回</a:t>
              </a:r>
              <a:r>
                <a:rPr lang="en-US" altLang="ja-JP" sz="900" dirty="0">
                  <a:solidFill>
                    <a:prstClr val="black"/>
                  </a:solidFill>
                  <a:latin typeface="+mn-ea"/>
                  <a:ea typeface="+mn-ea"/>
                </a:rPr>
                <a:t>※2</a:t>
              </a:r>
              <a:r>
                <a:rPr lang="ja-JP" altLang="en-US" sz="900" dirty="0">
                  <a:solidFill>
                    <a:prstClr val="black"/>
                  </a:solidFill>
                  <a:latin typeface="+mn-ea"/>
                  <a:ea typeface="+mn-ea"/>
                </a:rPr>
                <a:t>した位置を数字</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認識の走行開始位置とする。正確に走行開始</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位置に移動するため、用紙エッジのトレースの</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速度は</a:t>
              </a:r>
              <a:r>
                <a:rPr lang="en-US" altLang="ja-JP" sz="900" dirty="0">
                  <a:solidFill>
                    <a:prstClr val="black"/>
                  </a:solidFill>
                  <a:latin typeface="+mn-ea"/>
                  <a:ea typeface="+mn-ea"/>
                </a:rPr>
                <a:t>101mm/s</a:t>
              </a:r>
              <a:r>
                <a:rPr lang="ja-JP" altLang="en-US" sz="900" dirty="0">
                  <a:solidFill>
                    <a:prstClr val="black"/>
                  </a:solidFill>
                  <a:latin typeface="+mn-ea"/>
                  <a:ea typeface="+mn-ea"/>
                </a:rPr>
                <a:t>とする。</a:t>
              </a:r>
              <a:r>
                <a:rPr lang="en-US" altLang="ja-JP" sz="900" dirty="0">
                  <a:solidFill>
                    <a:prstClr val="black"/>
                  </a:solidFill>
                  <a:latin typeface="+mn-ea"/>
                  <a:ea typeface="+mn-ea"/>
                </a:rPr>
                <a:t>(</a:t>
              </a:r>
              <a:r>
                <a:rPr lang="ja-JP" altLang="en-US" sz="900" dirty="0">
                  <a:solidFill>
                    <a:prstClr val="black"/>
                  </a:solidFill>
                  <a:latin typeface="+mn-ea"/>
                  <a:ea typeface="+mn-ea"/>
                </a:rPr>
                <a:t>図</a:t>
              </a:r>
              <a:r>
                <a:rPr lang="en-US" altLang="ja-JP" sz="900" dirty="0">
                  <a:solidFill>
                    <a:prstClr val="black"/>
                  </a:solidFill>
                  <a:latin typeface="+mn-ea"/>
                  <a:ea typeface="+mn-ea"/>
                </a:rPr>
                <a:t>5-2-3-3)</a:t>
              </a:r>
            </a:p>
            <a:p>
              <a:pPr defTabSz="1237563" fontAlgn="auto">
                <a:spcBef>
                  <a:spcPts val="0"/>
                </a:spcBef>
                <a:spcAft>
                  <a:spcPts val="0"/>
                </a:spcAft>
              </a:pPr>
              <a:r>
                <a:rPr lang="ja-JP" altLang="en-US" sz="900" dirty="0">
                  <a:solidFill>
                    <a:prstClr val="black"/>
                  </a:solidFill>
                  <a:latin typeface="+mj-ea"/>
                  <a:ea typeface="+mj-ea"/>
                </a:rPr>
                <a:t>　 </a:t>
              </a:r>
              <a:r>
                <a:rPr lang="en-US" altLang="ja-JP" sz="900" dirty="0">
                  <a:solidFill>
                    <a:prstClr val="black"/>
                  </a:solidFill>
                  <a:latin typeface="+mj-ea"/>
                  <a:ea typeface="+mj-ea"/>
                </a:rPr>
                <a:t>※1</a:t>
              </a:r>
              <a:r>
                <a:rPr lang="ja-JP" altLang="en-US" sz="900" dirty="0">
                  <a:solidFill>
                    <a:prstClr val="black"/>
                  </a:solidFill>
                  <a:latin typeface="+mj-ea"/>
                  <a:ea typeface="+mj-ea"/>
                </a:rPr>
                <a:t>左旋回：左タイヤを後進、右タイヤを前進する</a:t>
              </a:r>
              <a:endParaRPr lang="en-US" altLang="ja-JP" sz="900" dirty="0">
                <a:solidFill>
                  <a:prstClr val="black"/>
                </a:solidFill>
                <a:latin typeface="+mj-ea"/>
                <a:ea typeface="+mj-ea"/>
              </a:endParaRPr>
            </a:p>
            <a:p>
              <a:pPr defTabSz="1237563" fontAlgn="auto">
                <a:spcBef>
                  <a:spcPts val="0"/>
                </a:spcBef>
                <a:spcAft>
                  <a:spcPts val="0"/>
                </a:spcAft>
              </a:pPr>
              <a:r>
                <a:rPr lang="ja-JP" altLang="en-US" sz="900" dirty="0">
                  <a:solidFill>
                    <a:prstClr val="black"/>
                  </a:solidFill>
                  <a:latin typeface="+mj-ea"/>
                  <a:ea typeface="+mj-ea"/>
                </a:rPr>
                <a:t>　　ことで、その場で左方向へ旋回する。</a:t>
              </a:r>
              <a:endParaRPr lang="en-US" altLang="ja-JP" sz="900" dirty="0">
                <a:solidFill>
                  <a:prstClr val="black"/>
                </a:solidFill>
                <a:latin typeface="+mj-ea"/>
                <a:ea typeface="+mj-ea"/>
              </a:endParaRPr>
            </a:p>
            <a:p>
              <a:pPr defTabSz="1237563" fontAlgn="auto">
                <a:spcBef>
                  <a:spcPts val="0"/>
                </a:spcBef>
                <a:spcAft>
                  <a:spcPts val="0"/>
                </a:spcAft>
              </a:pPr>
              <a:r>
                <a:rPr lang="ja-JP" altLang="en-US" sz="900" dirty="0">
                  <a:solidFill>
                    <a:prstClr val="black"/>
                  </a:solidFill>
                  <a:latin typeface="+mj-ea"/>
                  <a:ea typeface="+mj-ea"/>
                </a:rPr>
                <a:t>　 </a:t>
              </a:r>
              <a:r>
                <a:rPr lang="en-US" altLang="ja-JP" sz="900" dirty="0">
                  <a:solidFill>
                    <a:prstClr val="black"/>
                  </a:solidFill>
                  <a:latin typeface="+mj-ea"/>
                  <a:ea typeface="+mj-ea"/>
                </a:rPr>
                <a:t>※2</a:t>
              </a:r>
              <a:r>
                <a:rPr lang="ja-JP" altLang="en-US" sz="900" dirty="0">
                  <a:solidFill>
                    <a:prstClr val="black"/>
                  </a:solidFill>
                  <a:latin typeface="+mj-ea"/>
                  <a:ea typeface="+mj-ea"/>
                </a:rPr>
                <a:t>右旋回：左旋回の逆旋回のことを指す</a:t>
              </a:r>
              <a:endParaRPr lang="en-US" altLang="ja-JP" sz="900" dirty="0">
                <a:solidFill>
                  <a:prstClr val="black"/>
                </a:solidFill>
                <a:latin typeface="+mn-ea"/>
                <a:ea typeface="+mn-ea"/>
              </a:endParaRPr>
            </a:p>
            <a:p>
              <a:pPr defTabSz="1237563" fontAlgn="auto">
                <a:spcBef>
                  <a:spcPts val="0"/>
                </a:spcBef>
                <a:spcAft>
                  <a:spcPts val="0"/>
                </a:spcAft>
              </a:pPr>
              <a:r>
                <a:rPr lang="ja-JP" altLang="en-US" sz="900" u="sng" dirty="0">
                  <a:solidFill>
                    <a:prstClr val="black"/>
                  </a:solidFill>
                  <a:latin typeface="+mn-ea"/>
                  <a:ea typeface="+mn-ea"/>
                </a:rPr>
                <a:t>数字上の走行精度を上げる。</a:t>
              </a:r>
              <a:endParaRPr lang="en-US" altLang="ja-JP" sz="900" u="sng"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停止状態から急発進すると走行体にブレが</a:t>
              </a:r>
              <a:r>
                <a:rPr lang="ja-JP" altLang="en-US" sz="900" dirty="0" err="1">
                  <a:solidFill>
                    <a:prstClr val="black"/>
                  </a:solidFill>
                  <a:latin typeface="+mn-ea"/>
                  <a:ea typeface="+mn-ea"/>
                </a:rPr>
                <a:t>生じるた</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め、目標速度への応答性を高めるため</a:t>
              </a:r>
              <a:r>
                <a:rPr lang="en-US" altLang="ja-JP" sz="900" dirty="0">
                  <a:solidFill>
                    <a:prstClr val="black"/>
                  </a:solidFill>
                  <a:latin typeface="+mn-ea"/>
                  <a:ea typeface="+mn-ea"/>
                </a:rPr>
                <a:t>2</a:t>
              </a:r>
              <a:r>
                <a:rPr lang="ja-JP" altLang="en-US" sz="900" dirty="0">
                  <a:solidFill>
                    <a:prstClr val="black"/>
                  </a:solidFill>
                  <a:latin typeface="+mn-ea"/>
                  <a:ea typeface="+mn-ea"/>
                </a:rPr>
                <a:t>段階で速度</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を上げる。駆動開始</a:t>
              </a:r>
              <a:r>
                <a:rPr lang="en-US" altLang="ja-JP" sz="900" dirty="0">
                  <a:solidFill>
                    <a:prstClr val="black"/>
                  </a:solidFill>
                  <a:latin typeface="+mn-ea"/>
                  <a:ea typeface="+mn-ea"/>
                </a:rPr>
                <a:t>0.5</a:t>
              </a:r>
              <a:r>
                <a:rPr lang="ja-JP" altLang="en-US" sz="900" dirty="0">
                  <a:solidFill>
                    <a:prstClr val="black"/>
                  </a:solidFill>
                  <a:latin typeface="+mn-ea"/>
                  <a:ea typeface="+mn-ea"/>
                </a:rPr>
                <a:t>秒は</a:t>
              </a:r>
              <a:r>
                <a:rPr lang="en-US" altLang="ja-JP" sz="900" dirty="0">
                  <a:solidFill>
                    <a:prstClr val="black"/>
                  </a:solidFill>
                  <a:latin typeface="+mn-ea"/>
                  <a:ea typeface="+mn-ea"/>
                </a:rPr>
                <a:t>101mm/s</a:t>
              </a:r>
              <a:r>
                <a:rPr lang="ja-JP" altLang="en-US" sz="900" dirty="0" err="1">
                  <a:solidFill>
                    <a:prstClr val="black"/>
                  </a:solidFill>
                  <a:latin typeface="+mn-ea"/>
                  <a:ea typeface="+mn-ea"/>
                </a:rPr>
                <a:t>、</a:t>
              </a:r>
              <a:r>
                <a:rPr lang="ja-JP" altLang="en-US" sz="900" dirty="0">
                  <a:solidFill>
                    <a:prstClr val="black"/>
                  </a:solidFill>
                  <a:latin typeface="+mn-ea"/>
                  <a:ea typeface="+mn-ea"/>
                </a:rPr>
                <a:t>その後</a:t>
              </a:r>
              <a:endParaRPr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a:t>
              </a:r>
              <a:r>
                <a:rPr lang="en-US" altLang="ja-JP" sz="900" dirty="0">
                  <a:solidFill>
                    <a:prstClr val="black"/>
                  </a:solidFill>
                  <a:latin typeface="+mn-ea"/>
                  <a:ea typeface="+mn-ea"/>
                </a:rPr>
                <a:t>202mm/s</a:t>
              </a:r>
              <a:r>
                <a:rPr lang="ja-JP" altLang="en-US" sz="900" dirty="0">
                  <a:solidFill>
                    <a:prstClr val="black"/>
                  </a:solidFill>
                  <a:latin typeface="+mn-ea"/>
                  <a:ea typeface="+mn-ea"/>
                </a:rPr>
                <a:t>に変速し数字上を走行する。</a:t>
              </a:r>
              <a:endParaRPr lang="en-US" altLang="ja-JP" sz="900" dirty="0">
                <a:solidFill>
                  <a:prstClr val="black"/>
                </a:solidFill>
                <a:latin typeface="+mn-ea"/>
                <a:ea typeface="+mn-ea"/>
              </a:endParaRPr>
            </a:p>
            <a:p>
              <a:pPr defTabSz="1237563" fontAlgn="auto">
                <a:spcBef>
                  <a:spcPts val="0"/>
                </a:spcBef>
                <a:spcAft>
                  <a:spcPts val="0"/>
                </a:spcAft>
              </a:pPr>
              <a:r>
                <a:rPr kumimoji="1" lang="ja-JP" altLang="en-US" sz="900" dirty="0">
                  <a:solidFill>
                    <a:prstClr val="black"/>
                  </a:solidFill>
                  <a:latin typeface="+mn-ea"/>
                  <a:ea typeface="+mn-ea"/>
                </a:rPr>
                <a:t>　また、５</a:t>
              </a:r>
              <a:r>
                <a:rPr kumimoji="1" lang="en-US" altLang="ja-JP" sz="900" dirty="0">
                  <a:solidFill>
                    <a:prstClr val="black"/>
                  </a:solidFill>
                  <a:latin typeface="+mn-ea"/>
                  <a:ea typeface="+mn-ea"/>
                </a:rPr>
                <a:t>-</a:t>
              </a:r>
              <a:r>
                <a:rPr kumimoji="1" lang="ja-JP" altLang="en-US" sz="900" dirty="0">
                  <a:solidFill>
                    <a:prstClr val="black"/>
                  </a:solidFill>
                  <a:latin typeface="+mn-ea"/>
                  <a:ea typeface="+mn-ea"/>
                </a:rPr>
                <a:t>１</a:t>
              </a:r>
              <a:r>
                <a:rPr kumimoji="1" lang="en-US" altLang="ja-JP" sz="900" dirty="0">
                  <a:solidFill>
                    <a:prstClr val="black"/>
                  </a:solidFill>
                  <a:latin typeface="+mn-ea"/>
                  <a:ea typeface="+mn-ea"/>
                </a:rPr>
                <a:t>-</a:t>
              </a:r>
              <a:r>
                <a:rPr kumimoji="1" lang="ja-JP" altLang="en-US" sz="900" dirty="0">
                  <a:solidFill>
                    <a:prstClr val="black"/>
                  </a:solidFill>
                  <a:latin typeface="+mn-ea"/>
                  <a:ea typeface="+mn-ea"/>
                </a:rPr>
                <a:t>２に示した直進走行で、数字上を</a:t>
              </a:r>
              <a:endParaRPr kumimoji="1" lang="en-US" altLang="ja-JP" sz="900" dirty="0">
                <a:solidFill>
                  <a:prstClr val="black"/>
                </a:solidFill>
                <a:latin typeface="+mn-ea"/>
                <a:ea typeface="+mn-ea"/>
              </a:endParaRPr>
            </a:p>
            <a:p>
              <a:pPr defTabSz="1237563" fontAlgn="auto">
                <a:spcBef>
                  <a:spcPts val="0"/>
                </a:spcBef>
                <a:spcAft>
                  <a:spcPts val="0"/>
                </a:spcAft>
              </a:pPr>
              <a:r>
                <a:rPr lang="ja-JP" altLang="en-US" sz="900" dirty="0">
                  <a:solidFill>
                    <a:prstClr val="black"/>
                  </a:solidFill>
                  <a:latin typeface="+mn-ea"/>
                  <a:ea typeface="+mn-ea"/>
                </a:rPr>
                <a:t>　走行</a:t>
              </a:r>
              <a:r>
                <a:rPr kumimoji="1" lang="ja-JP" altLang="en-US" sz="900" dirty="0">
                  <a:solidFill>
                    <a:prstClr val="black"/>
                  </a:solidFill>
                  <a:latin typeface="+mn-ea"/>
                  <a:ea typeface="+mn-ea"/>
                </a:rPr>
                <a:t>することで、ブレを防止する。</a:t>
              </a:r>
              <a:endParaRPr kumimoji="1" lang="ja-JP" altLang="en-US" sz="900" dirty="0">
                <a:latin typeface="+mn-ea"/>
                <a:ea typeface="+mn-ea"/>
              </a:endParaRPr>
            </a:p>
          </p:txBody>
        </p:sp>
        <p:pic>
          <p:nvPicPr>
            <p:cNvPr id="293" name="図 292">
              <a:extLst>
                <a:ext uri="{FF2B5EF4-FFF2-40B4-BE49-F238E27FC236}">
                  <a16:creationId xmlns="" xmlns:a16="http://schemas.microsoft.com/office/drawing/2014/main" id="{FF8DF7A7-EF07-4772-8219-51F7E3A6AA84}"/>
                </a:ext>
              </a:extLst>
            </p:cNvPr>
            <p:cNvPicPr>
              <a:picLocks noChangeAspect="1"/>
            </p:cNvPicPr>
            <p:nvPr/>
          </p:nvPicPr>
          <p:blipFill rotWithShape="1">
            <a:blip r:embed="rId15"/>
            <a:srcRect l="50882" t="2866" b="11753"/>
            <a:stretch/>
          </p:blipFill>
          <p:spPr>
            <a:xfrm>
              <a:off x="11478911" y="3315063"/>
              <a:ext cx="1130500" cy="1116591"/>
            </a:xfrm>
            <a:prstGeom prst="rect">
              <a:avLst/>
            </a:prstGeom>
          </p:spPr>
        </p:pic>
        <p:sp>
          <p:nvSpPr>
            <p:cNvPr id="294" name="テキスト ボックス 293">
              <a:extLst>
                <a:ext uri="{FF2B5EF4-FFF2-40B4-BE49-F238E27FC236}">
                  <a16:creationId xmlns="" xmlns:a16="http://schemas.microsoft.com/office/drawing/2014/main" id="{66253298-14D4-448E-8B03-F3605292EF5F}"/>
                </a:ext>
              </a:extLst>
            </p:cNvPr>
            <p:cNvSpPr txBox="1"/>
            <p:nvPr/>
          </p:nvSpPr>
          <p:spPr>
            <a:xfrm>
              <a:off x="11427283" y="4478060"/>
              <a:ext cx="1107996" cy="507831"/>
            </a:xfrm>
            <a:prstGeom prst="rect">
              <a:avLst/>
            </a:prstGeom>
            <a:noFill/>
          </p:spPr>
          <p:txBody>
            <a:bodyPr wrap="none" rtlCol="0">
              <a:spAutoFit/>
            </a:bodyPr>
            <a:lstStyle/>
            <a:p>
              <a:pPr defTabSz="1237563" fontAlgn="auto">
                <a:spcBef>
                  <a:spcPts val="0"/>
                </a:spcBef>
                <a:spcAft>
                  <a:spcPts val="0"/>
                </a:spcAft>
              </a:pPr>
              <a:r>
                <a:rPr lang="ja-JP" altLang="en-US" sz="900" u="sng" dirty="0">
                  <a:solidFill>
                    <a:prstClr val="black"/>
                  </a:solidFill>
                  <a:latin typeface="メイリオ" panose="020B0604030504040204" pitchFamily="50" charset="-128"/>
                  <a:ea typeface="メイリオ" panose="020B0604030504040204" pitchFamily="50" charset="-128"/>
                </a:rPr>
                <a:t>図</a:t>
              </a:r>
              <a:r>
                <a:rPr lang="en-US" altLang="ja-JP" sz="900" u="sng" dirty="0">
                  <a:solidFill>
                    <a:prstClr val="black"/>
                  </a:solidFill>
                  <a:latin typeface="メイリオ" panose="020B0604030504040204" pitchFamily="50" charset="-128"/>
                  <a:ea typeface="メイリオ" panose="020B0604030504040204" pitchFamily="50" charset="-128"/>
                </a:rPr>
                <a:t>5-2-3-2</a:t>
              </a:r>
              <a:r>
                <a:rPr lang="ja-JP" altLang="en-US" sz="900" u="sng" dirty="0">
                  <a:solidFill>
                    <a:prstClr val="black"/>
                  </a:solidFill>
                  <a:latin typeface="メイリオ" panose="020B0604030504040204" pitchFamily="50" charset="-128"/>
                  <a:ea typeface="メイリオ" panose="020B0604030504040204" pitchFamily="50" charset="-128"/>
                </a:rPr>
                <a:t>：</a:t>
              </a:r>
              <a:endParaRPr lang="en-US" altLang="ja-JP" sz="9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ja-JP" altLang="en-US" sz="900" u="sng" dirty="0">
                  <a:solidFill>
                    <a:prstClr val="black"/>
                  </a:solidFill>
                  <a:latin typeface="メイリオ" panose="020B0604030504040204" pitchFamily="50" charset="-128"/>
                  <a:ea typeface="メイリオ" panose="020B0604030504040204" pitchFamily="50" charset="-128"/>
                </a:rPr>
                <a:t>走行開始位置決定</a:t>
              </a:r>
              <a:endParaRPr lang="en-US" altLang="ja-JP" sz="900" u="sng" dirty="0">
                <a:solidFill>
                  <a:prstClr val="black"/>
                </a:solidFill>
                <a:latin typeface="メイリオ" panose="020B0604030504040204" pitchFamily="50" charset="-128"/>
                <a:ea typeface="メイリオ" panose="020B0604030504040204" pitchFamily="50" charset="-128"/>
              </a:endParaRPr>
            </a:p>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u="sng" dirty="0">
                  <a:solidFill>
                    <a:prstClr val="black"/>
                  </a:solidFill>
                  <a:latin typeface="メイリオ" panose="020B0604030504040204" pitchFamily="50" charset="-128"/>
                  <a:ea typeface="メイリオ" panose="020B0604030504040204" pitchFamily="50" charset="-128"/>
                </a:rPr>
                <a:t>用紙角検出まで</a:t>
              </a:r>
              <a:r>
                <a:rPr lang="en-US" altLang="ja-JP" sz="900" dirty="0">
                  <a:solidFill>
                    <a:prstClr val="black"/>
                  </a:solidFill>
                  <a:latin typeface="メイリオ" panose="020B0604030504040204" pitchFamily="50" charset="-128"/>
                  <a:ea typeface="メイリオ" panose="020B0604030504040204" pitchFamily="50" charset="-128"/>
                </a:rPr>
                <a:t>)</a:t>
              </a:r>
            </a:p>
          </p:txBody>
        </p:sp>
        <p:cxnSp>
          <p:nvCxnSpPr>
            <p:cNvPr id="295" name="直線矢印コネクタ 294">
              <a:extLst>
                <a:ext uri="{FF2B5EF4-FFF2-40B4-BE49-F238E27FC236}">
                  <a16:creationId xmlns="" xmlns:a16="http://schemas.microsoft.com/office/drawing/2014/main" id="{B843F694-4189-4D39-B388-A7F70C55020B}"/>
                </a:ext>
              </a:extLst>
            </p:cNvPr>
            <p:cNvCxnSpPr>
              <a:cxnSpLocks/>
            </p:cNvCxnSpPr>
            <p:nvPr/>
          </p:nvCxnSpPr>
          <p:spPr>
            <a:xfrm>
              <a:off x="11499053" y="7261888"/>
              <a:ext cx="230339" cy="0"/>
            </a:xfrm>
            <a:prstGeom prst="straightConnector1">
              <a:avLst/>
            </a:prstGeom>
            <a:ln w="34925">
              <a:solidFill>
                <a:schemeClr val="accent2">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 xmlns:a16="http://schemas.microsoft.com/office/drawing/2014/main" id="{F6AEAB8E-E00D-4D2A-8F57-1941E333EE94}"/>
              </a:ext>
            </a:extLst>
          </p:cNvPr>
          <p:cNvGrpSpPr/>
          <p:nvPr/>
        </p:nvGrpSpPr>
        <p:grpSpPr>
          <a:xfrm>
            <a:off x="8565774" y="7197167"/>
            <a:ext cx="4255892" cy="2404029"/>
            <a:chOff x="8565774" y="7197167"/>
            <a:chExt cx="4255892" cy="2404029"/>
          </a:xfrm>
        </p:grpSpPr>
        <p:grpSp>
          <p:nvGrpSpPr>
            <p:cNvPr id="259" name="グループ化 258"/>
            <p:cNvGrpSpPr/>
            <p:nvPr/>
          </p:nvGrpSpPr>
          <p:grpSpPr>
            <a:xfrm>
              <a:off x="8565774" y="7197167"/>
              <a:ext cx="4255892" cy="2404029"/>
              <a:chOff x="4169902" y="671475"/>
              <a:chExt cx="4255892" cy="2404029"/>
            </a:xfrm>
          </p:grpSpPr>
          <p:grpSp>
            <p:nvGrpSpPr>
              <p:cNvPr id="263" name="グループ化 262">
                <a:extLst>
                  <a:ext uri="{FF2B5EF4-FFF2-40B4-BE49-F238E27FC236}">
                    <a16:creationId xmlns="" xmlns:a16="http://schemas.microsoft.com/office/drawing/2014/main" id="{CF4DD4F8-341C-40DE-AD22-7B43E8BC61D7}"/>
                  </a:ext>
                </a:extLst>
              </p:cNvPr>
              <p:cNvGrpSpPr/>
              <p:nvPr/>
            </p:nvGrpSpPr>
            <p:grpSpPr>
              <a:xfrm>
                <a:off x="4169902" y="671475"/>
                <a:ext cx="4255892" cy="2404029"/>
                <a:chOff x="3344722" y="5018321"/>
                <a:chExt cx="3293250" cy="1860262"/>
              </a:xfrm>
            </p:grpSpPr>
            <p:sp>
              <p:nvSpPr>
                <p:cNvPr id="265" name="テキスト ボックス 592"/>
                <p:cNvSpPr txBox="1"/>
                <p:nvPr/>
              </p:nvSpPr>
              <p:spPr>
                <a:xfrm>
                  <a:off x="3348586" y="5034962"/>
                  <a:ext cx="2058103" cy="190528"/>
                </a:xfrm>
                <a:prstGeom prst="rect">
                  <a:avLst/>
                </a:prstGeom>
                <a:noFill/>
              </p:spPr>
              <p:txBody>
                <a:bodyPr wrap="none" rtlCol="0">
                  <a:spAutoFit/>
                </a:bodyPr>
                <a:lstStyle>
                  <a:defPPr>
                    <a:defRPr lang="ja-JP"/>
                  </a:defPPr>
                  <a:lvl1pPr marL="0" algn="l" defTabSz="957644" rtl="0" eaLnBrk="1" latinLnBrk="0" hangingPunct="1">
                    <a:defRPr kumimoji="1" sz="1885" kern="1200">
                      <a:solidFill>
                        <a:schemeClr val="tx1"/>
                      </a:solidFill>
                      <a:latin typeface="+mn-lt"/>
                      <a:ea typeface="+mn-ea"/>
                      <a:cs typeface="+mn-cs"/>
                    </a:defRPr>
                  </a:lvl1pPr>
                  <a:lvl2pPr marL="478822" algn="l" defTabSz="957644" rtl="0" eaLnBrk="1" latinLnBrk="0" hangingPunct="1">
                    <a:defRPr kumimoji="1" sz="1885" kern="1200">
                      <a:solidFill>
                        <a:schemeClr val="tx1"/>
                      </a:solidFill>
                      <a:latin typeface="+mn-lt"/>
                      <a:ea typeface="+mn-ea"/>
                      <a:cs typeface="+mn-cs"/>
                    </a:defRPr>
                  </a:lvl2pPr>
                  <a:lvl3pPr marL="957644" algn="l" defTabSz="957644" rtl="0" eaLnBrk="1" latinLnBrk="0" hangingPunct="1">
                    <a:defRPr kumimoji="1" sz="1885" kern="1200">
                      <a:solidFill>
                        <a:schemeClr val="tx1"/>
                      </a:solidFill>
                      <a:latin typeface="+mn-lt"/>
                      <a:ea typeface="+mn-ea"/>
                      <a:cs typeface="+mn-cs"/>
                    </a:defRPr>
                  </a:lvl3pPr>
                  <a:lvl4pPr marL="1436465" algn="l" defTabSz="957644" rtl="0" eaLnBrk="1" latinLnBrk="0" hangingPunct="1">
                    <a:defRPr kumimoji="1" sz="1885" kern="1200">
                      <a:solidFill>
                        <a:schemeClr val="tx1"/>
                      </a:solidFill>
                      <a:latin typeface="+mn-lt"/>
                      <a:ea typeface="+mn-ea"/>
                      <a:cs typeface="+mn-cs"/>
                    </a:defRPr>
                  </a:lvl4pPr>
                  <a:lvl5pPr marL="1915286" algn="l" defTabSz="957644" rtl="0" eaLnBrk="1" latinLnBrk="0" hangingPunct="1">
                    <a:defRPr kumimoji="1" sz="1885" kern="1200">
                      <a:solidFill>
                        <a:schemeClr val="tx1"/>
                      </a:solidFill>
                      <a:latin typeface="+mn-lt"/>
                      <a:ea typeface="+mn-ea"/>
                      <a:cs typeface="+mn-cs"/>
                    </a:defRPr>
                  </a:lvl5pPr>
                  <a:lvl6pPr marL="2394107" algn="l" defTabSz="957644" rtl="0" eaLnBrk="1" latinLnBrk="0" hangingPunct="1">
                    <a:defRPr kumimoji="1" sz="1885" kern="1200">
                      <a:solidFill>
                        <a:schemeClr val="tx1"/>
                      </a:solidFill>
                      <a:latin typeface="+mn-lt"/>
                      <a:ea typeface="+mn-ea"/>
                      <a:cs typeface="+mn-cs"/>
                    </a:defRPr>
                  </a:lvl6pPr>
                  <a:lvl7pPr marL="2872929" algn="l" defTabSz="957644" rtl="0" eaLnBrk="1" latinLnBrk="0" hangingPunct="1">
                    <a:defRPr kumimoji="1" sz="1885" kern="1200">
                      <a:solidFill>
                        <a:schemeClr val="tx1"/>
                      </a:solidFill>
                      <a:latin typeface="+mn-lt"/>
                      <a:ea typeface="+mn-ea"/>
                      <a:cs typeface="+mn-cs"/>
                    </a:defRPr>
                  </a:lvl7pPr>
                  <a:lvl8pPr marL="3351750" algn="l" defTabSz="957644" rtl="0" eaLnBrk="1" latinLnBrk="0" hangingPunct="1">
                    <a:defRPr kumimoji="1" sz="1885" kern="1200">
                      <a:solidFill>
                        <a:schemeClr val="tx1"/>
                      </a:solidFill>
                      <a:latin typeface="+mn-lt"/>
                      <a:ea typeface="+mn-ea"/>
                      <a:cs typeface="+mn-cs"/>
                    </a:defRPr>
                  </a:lvl8pPr>
                  <a:lvl9pPr marL="3830572" algn="l" defTabSz="957644" rtl="0" eaLnBrk="1" latinLnBrk="0" hangingPunct="1">
                    <a:defRPr kumimoji="1" sz="1885" kern="1200">
                      <a:solidFill>
                        <a:schemeClr val="tx1"/>
                      </a:solidFill>
                      <a:latin typeface="+mn-lt"/>
                      <a:ea typeface="+mn-ea"/>
                      <a:cs typeface="+mn-cs"/>
                    </a:defRPr>
                  </a:lvl9pPr>
                </a:lstStyle>
                <a:p>
                  <a:pPr defTabSz="1237563" fontAlgn="auto">
                    <a:spcBef>
                      <a:spcPts val="0"/>
                    </a:spcBef>
                    <a:spcAft>
                      <a:spcPts val="0"/>
                    </a:spcAft>
                  </a:pPr>
                  <a:r>
                    <a:rPr lang="en-US" altLang="ja-JP" sz="1000" b="1" dirty="0">
                      <a:solidFill>
                        <a:prstClr val="black"/>
                      </a:solidFill>
                      <a:latin typeface="メイリオ" panose="020B0604030504040204" pitchFamily="50" charset="-128"/>
                      <a:ea typeface="メイリオ" panose="020B0604030504040204" pitchFamily="50" charset="-128"/>
                    </a:rPr>
                    <a:t>5-1-9.</a:t>
                  </a:r>
                  <a:r>
                    <a:rPr lang="ja-JP" altLang="en-US" sz="1000" b="1" dirty="0">
                      <a:solidFill>
                        <a:prstClr val="black"/>
                      </a:solidFill>
                      <a:latin typeface="メイリオ" panose="020B0604030504040204" pitchFamily="50" charset="-128"/>
                      <a:ea typeface="メイリオ" panose="020B0604030504040204" pitchFamily="50" charset="-128"/>
                    </a:rPr>
                    <a:t>ブロック情報解析システムとの通信</a:t>
                  </a:r>
                  <a:endParaRPr lang="en-US" altLang="ja-JP" sz="1000" b="1" dirty="0">
                    <a:solidFill>
                      <a:prstClr val="black"/>
                    </a:solidFill>
                    <a:latin typeface="メイリオ" panose="020B0604030504040204" pitchFamily="50" charset="-128"/>
                    <a:ea typeface="メイリオ" panose="020B0604030504040204" pitchFamily="50" charset="-128"/>
                  </a:endParaRPr>
                </a:p>
              </p:txBody>
            </p:sp>
            <p:sp>
              <p:nvSpPr>
                <p:cNvPr id="266" name="テキスト ボックス 265">
                  <a:extLst>
                    <a:ext uri="{FF2B5EF4-FFF2-40B4-BE49-F238E27FC236}">
                      <a16:creationId xmlns="" xmlns:a16="http://schemas.microsoft.com/office/drawing/2014/main" id="{80DBC74F-1D45-4FBC-96F2-DFD19B487F6F}"/>
                    </a:ext>
                  </a:extLst>
                </p:cNvPr>
                <p:cNvSpPr txBox="1"/>
                <p:nvPr/>
              </p:nvSpPr>
              <p:spPr>
                <a:xfrm>
                  <a:off x="5209788" y="5199781"/>
                  <a:ext cx="1406763" cy="500137"/>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目的</a:t>
                  </a:r>
                  <a:r>
                    <a:rPr lang="en-US" altLang="ja-JP" sz="900" dirty="0">
                      <a:solidFill>
                        <a:prstClr val="black"/>
                      </a:solidFill>
                      <a:latin typeface="メイリオ" panose="020B0604030504040204" pitchFamily="50" charset="-128"/>
                      <a:ea typeface="メイリオ" panose="020B0604030504040204" pitchFamily="50" charset="-128"/>
                    </a:rPr>
                    <a:t>】Web</a:t>
                  </a:r>
                  <a:r>
                    <a:rPr lang="ja-JP" altLang="en-US" sz="900" dirty="0">
                      <a:solidFill>
                        <a:prstClr val="black"/>
                      </a:solidFill>
                      <a:latin typeface="メイリオ" panose="020B0604030504040204" pitchFamily="50" charset="-128"/>
                      <a:ea typeface="メイリオ" panose="020B0604030504040204" pitchFamily="50" charset="-128"/>
                    </a:rPr>
                    <a:t>カメラで読み取ったブロックの色と、初期位置コードから解析したブロック位置を走行体に送信する。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sp>
              <p:nvSpPr>
                <p:cNvPr id="267" name="正方形/長方形 266"/>
                <p:cNvSpPr/>
                <p:nvPr/>
              </p:nvSpPr>
              <p:spPr>
                <a:xfrm>
                  <a:off x="3358496" y="5018321"/>
                  <a:ext cx="3238293" cy="1816700"/>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37563" fontAlgn="auto">
                    <a:spcBef>
                      <a:spcPts val="0"/>
                    </a:spcBef>
                    <a:spcAft>
                      <a:spcPts val="0"/>
                    </a:spcAft>
                  </a:pPr>
                  <a:endParaRPr lang="en-US" altLang="ja-JP"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1237563" fontAlgn="auto">
                    <a:spcBef>
                      <a:spcPts val="0"/>
                    </a:spcBef>
                    <a:spcAft>
                      <a:spcPts val="0"/>
                    </a:spcAft>
                  </a:pPr>
                  <a:r>
                    <a:rPr lang="ja-JP" altLang="en-US" sz="905"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905" dirty="0">
                    <a:solidFill>
                      <a:prstClr val="black"/>
                    </a:solidFill>
                    <a:latin typeface="メイリオ" panose="020B0604030504040204" pitchFamily="50" charset="-128"/>
                    <a:ea typeface="メイリオ" panose="020B0604030504040204" pitchFamily="50" charset="-128"/>
                  </a:endParaRPr>
                </a:p>
              </p:txBody>
            </p:sp>
            <p:sp>
              <p:nvSpPr>
                <p:cNvPr id="268" name="テキスト ボックス 267">
                  <a:extLst>
                    <a:ext uri="{FF2B5EF4-FFF2-40B4-BE49-F238E27FC236}">
                      <a16:creationId xmlns="" xmlns:a16="http://schemas.microsoft.com/office/drawing/2014/main" id="{0ACDE0CD-55FD-4C1E-884A-5A015341E77B}"/>
                    </a:ext>
                  </a:extLst>
                </p:cNvPr>
                <p:cNvSpPr txBox="1"/>
                <p:nvPr/>
              </p:nvSpPr>
              <p:spPr>
                <a:xfrm>
                  <a:off x="3344722" y="6711870"/>
                  <a:ext cx="2028333" cy="166713"/>
                </a:xfrm>
                <a:prstGeom prst="rect">
                  <a:avLst/>
                </a:prstGeom>
                <a:noFill/>
              </p:spPr>
              <p:txBody>
                <a:bodyPr wrap="none" rtlCol="0">
                  <a:spAutoFit/>
                </a:bodyPr>
                <a:lstStyle/>
                <a:p>
                  <a:pPr defTabSz="1237563" fontAlgn="auto">
                    <a:spcBef>
                      <a:spcPts val="0"/>
                    </a:spcBef>
                    <a:spcAft>
                      <a:spcPts val="0"/>
                    </a:spcAft>
                  </a:pPr>
                  <a:r>
                    <a:rPr lang="ja-JP" altLang="en-US" sz="800" u="sng" dirty="0">
                      <a:solidFill>
                        <a:prstClr val="black"/>
                      </a:solidFill>
                      <a:latin typeface="メイリオ" panose="020B0604030504040204" pitchFamily="50" charset="-128"/>
                      <a:ea typeface="メイリオ" panose="020B0604030504040204" pitchFamily="50" charset="-128"/>
                    </a:rPr>
                    <a:t>図</a:t>
                  </a:r>
                  <a:r>
                    <a:rPr lang="en-US" altLang="ja-JP" sz="800" u="sng" dirty="0">
                      <a:solidFill>
                        <a:prstClr val="black"/>
                      </a:solidFill>
                      <a:latin typeface="メイリオ" panose="020B0604030504040204" pitchFamily="50" charset="-128"/>
                      <a:ea typeface="メイリオ" panose="020B0604030504040204" pitchFamily="50" charset="-128"/>
                    </a:rPr>
                    <a:t>5-1-9</a:t>
                  </a:r>
                  <a:r>
                    <a:rPr lang="ja-JP" altLang="en-US" sz="800" u="sng" dirty="0">
                      <a:solidFill>
                        <a:prstClr val="black"/>
                      </a:solidFill>
                      <a:latin typeface="メイリオ" panose="020B0604030504040204" pitchFamily="50" charset="-128"/>
                      <a:ea typeface="メイリオ" panose="020B0604030504040204" pitchFamily="50" charset="-128"/>
                    </a:rPr>
                    <a:t>：ブロック情報解析システムと走行体の通信</a:t>
                  </a:r>
                  <a:endParaRPr lang="en-US" altLang="ja-JP" sz="800" u="sng" dirty="0">
                    <a:solidFill>
                      <a:prstClr val="black"/>
                    </a:solidFill>
                    <a:latin typeface="メイリオ" panose="020B0604030504040204" pitchFamily="50" charset="-128"/>
                    <a:ea typeface="メイリオ" panose="020B0604030504040204" pitchFamily="50" charset="-128"/>
                  </a:endParaRPr>
                </a:p>
              </p:txBody>
            </p:sp>
            <p:sp>
              <p:nvSpPr>
                <p:cNvPr id="269" name="テキスト ボックス 268">
                  <a:extLst>
                    <a:ext uri="{FF2B5EF4-FFF2-40B4-BE49-F238E27FC236}">
                      <a16:creationId xmlns="" xmlns:a16="http://schemas.microsoft.com/office/drawing/2014/main" id="{B56E4D5E-BF03-44D3-BA29-D63E6DB74BA3}"/>
                    </a:ext>
                  </a:extLst>
                </p:cNvPr>
                <p:cNvSpPr txBox="1"/>
                <p:nvPr/>
              </p:nvSpPr>
              <p:spPr>
                <a:xfrm>
                  <a:off x="5207661" y="5642502"/>
                  <a:ext cx="1430311" cy="928826"/>
                </a:xfrm>
                <a:prstGeom prst="rect">
                  <a:avLst/>
                </a:prstGeom>
                <a:noFill/>
              </p:spPr>
              <p:txBody>
                <a:bodyPr wrap="square" rtlCol="0">
                  <a:spAutoFit/>
                </a:bodyPr>
                <a:lstStyle/>
                <a:p>
                  <a:pPr defTabSz="1237563" fontAlgn="auto">
                    <a:spcBef>
                      <a:spcPts val="0"/>
                    </a:spcBef>
                    <a:spcAft>
                      <a:spcPts val="0"/>
                    </a:spcAft>
                  </a:pP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施策</a:t>
                  </a:r>
                  <a:r>
                    <a:rPr lang="en-US" altLang="ja-JP" sz="900" dirty="0">
                      <a:solidFill>
                        <a:prstClr val="black"/>
                      </a:solidFill>
                      <a:latin typeface="メイリオ" panose="020B0604030504040204" pitchFamily="50" charset="-128"/>
                      <a:ea typeface="メイリオ" panose="020B0604030504040204" pitchFamily="50" charset="-128"/>
                    </a:rPr>
                    <a:t>】</a:t>
                  </a:r>
                  <a:r>
                    <a:rPr lang="ja-JP" altLang="en-US" sz="900" dirty="0">
                      <a:solidFill>
                        <a:prstClr val="black"/>
                      </a:solidFill>
                      <a:latin typeface="メイリオ" panose="020B0604030504040204" pitchFamily="50" charset="-128"/>
                      <a:ea typeface="メイリオ" panose="020B0604030504040204" pitchFamily="50" charset="-128"/>
                    </a:rPr>
                    <a:t>ブロック情報解析システムと走行体で</a:t>
                  </a:r>
                  <a:r>
                    <a:rPr lang="en-US" altLang="ja-JP" sz="900" dirty="0">
                      <a:solidFill>
                        <a:prstClr val="black"/>
                      </a:solidFill>
                      <a:latin typeface="メイリオ" panose="020B0604030504040204" pitchFamily="50" charset="-128"/>
                      <a:ea typeface="メイリオ" panose="020B0604030504040204" pitchFamily="50" charset="-128"/>
                    </a:rPr>
                    <a:t>Bluetooth</a:t>
                  </a:r>
                  <a:r>
                    <a:rPr lang="ja-JP" altLang="en-US" sz="900" dirty="0">
                      <a:solidFill>
                        <a:prstClr val="black"/>
                      </a:solidFill>
                      <a:latin typeface="メイリオ" panose="020B0604030504040204" pitchFamily="50" charset="-128"/>
                      <a:ea typeface="メイリオ" panose="020B0604030504040204" pitchFamily="50" charset="-128"/>
                    </a:rPr>
                    <a:t>通信を行い、走行体からの位置情報要求によって解析した色と位置情報を走行体に送信する。ブロック情報解析システムから送信する情報は以下のような構成で</a:t>
                  </a:r>
                  <a:r>
                    <a:rPr lang="en-US" altLang="ja-JP" sz="900" dirty="0">
                      <a:solidFill>
                        <a:prstClr val="black"/>
                      </a:solidFill>
                      <a:latin typeface="メイリオ" panose="020B0604030504040204" pitchFamily="50" charset="-128"/>
                      <a:ea typeface="メイリオ" panose="020B0604030504040204" pitchFamily="50" charset="-128"/>
                    </a:rPr>
                    <a:t>9byte</a:t>
                  </a:r>
                  <a:r>
                    <a:rPr lang="ja-JP" altLang="en-US" sz="900" dirty="0">
                      <a:solidFill>
                        <a:prstClr val="black"/>
                      </a:solidFill>
                      <a:latin typeface="メイリオ" panose="020B0604030504040204" pitchFamily="50" charset="-128"/>
                      <a:ea typeface="メイリオ" panose="020B0604030504040204" pitchFamily="50" charset="-128"/>
                    </a:rPr>
                    <a:t>のデータを送信する。</a:t>
                  </a:r>
                  <a:endParaRPr lang="en-US" altLang="ja-JP" sz="900" dirty="0">
                    <a:solidFill>
                      <a:prstClr val="black"/>
                    </a:solidFill>
                    <a:latin typeface="メイリオ" panose="020B0604030504040204" pitchFamily="50" charset="-128"/>
                    <a:ea typeface="メイリオ" panose="020B0604030504040204" pitchFamily="50" charset="-128"/>
                  </a:endParaRPr>
                </a:p>
              </p:txBody>
            </p:sp>
          </p:grpSp>
          <p:pic>
            <p:nvPicPr>
              <p:cNvPr id="264" name="図 263">
                <a:extLst>
                  <a:ext uri="{FF2B5EF4-FFF2-40B4-BE49-F238E27FC236}">
                    <a16:creationId xmlns="" xmlns:a16="http://schemas.microsoft.com/office/drawing/2014/main" id="{3CF4EFA8-3D2E-457D-B240-AA8E48BA2522}"/>
                  </a:ext>
                </a:extLst>
              </p:cNvPr>
              <p:cNvPicPr>
                <a:picLocks noChangeAspect="1"/>
              </p:cNvPicPr>
              <p:nvPr/>
            </p:nvPicPr>
            <p:blipFill>
              <a:blip r:embed="rId16"/>
              <a:stretch>
                <a:fillRect/>
              </a:stretch>
            </p:blipFill>
            <p:spPr>
              <a:xfrm>
                <a:off x="4200128" y="901547"/>
                <a:ext cx="2462372" cy="1999912"/>
              </a:xfrm>
              <a:prstGeom prst="rect">
                <a:avLst/>
              </a:prstGeom>
            </p:spPr>
          </p:pic>
        </p:grpSp>
        <p:sp>
          <p:nvSpPr>
            <p:cNvPr id="260" name="正方形/長方形 259">
              <a:extLst>
                <a:ext uri="{FF2B5EF4-FFF2-40B4-BE49-F238E27FC236}">
                  <a16:creationId xmlns="" xmlns:a16="http://schemas.microsoft.com/office/drawing/2014/main" id="{B774846B-F5F9-4DB6-BDD7-23B86605ED85}"/>
                </a:ext>
              </a:extLst>
            </p:cNvPr>
            <p:cNvSpPr/>
            <p:nvPr/>
          </p:nvSpPr>
          <p:spPr>
            <a:xfrm>
              <a:off x="11078709" y="9188924"/>
              <a:ext cx="464856" cy="2825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spAutoFit/>
            </a:bodyPr>
            <a:lstStyle/>
            <a:p>
              <a:pPr algn="ctr"/>
              <a:r>
                <a:rPr lang="ja-JP" altLang="en-US" sz="800" dirty="0">
                  <a:solidFill>
                    <a:schemeClr val="tx1"/>
                  </a:solidFill>
                </a:rPr>
                <a:t>位置情報</a:t>
              </a:r>
              <a:endParaRPr lang="en-US" altLang="ja-JP" sz="800" dirty="0">
                <a:solidFill>
                  <a:schemeClr val="tx1"/>
                </a:solidFill>
              </a:endParaRPr>
            </a:p>
            <a:p>
              <a:pPr algn="ctr"/>
              <a:r>
                <a:rPr lang="en-US" altLang="ja-JP" sz="800" dirty="0">
                  <a:solidFill>
                    <a:schemeClr val="tx1"/>
                  </a:solidFill>
                </a:rPr>
                <a:t>(4byte)</a:t>
              </a:r>
            </a:p>
          </p:txBody>
        </p:sp>
        <p:sp>
          <p:nvSpPr>
            <p:cNvPr id="261" name="正方形/長方形 260">
              <a:extLst>
                <a:ext uri="{FF2B5EF4-FFF2-40B4-BE49-F238E27FC236}">
                  <a16:creationId xmlns="" xmlns:a16="http://schemas.microsoft.com/office/drawing/2014/main" id="{98C36FD7-0668-48B9-9F33-DF929E086870}"/>
                </a:ext>
              </a:extLst>
            </p:cNvPr>
            <p:cNvSpPr/>
            <p:nvPr/>
          </p:nvSpPr>
          <p:spPr>
            <a:xfrm>
              <a:off x="12314730" y="9188924"/>
              <a:ext cx="382163" cy="2825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spAutoFit/>
            </a:bodyPr>
            <a:lstStyle/>
            <a:p>
              <a:pPr algn="ctr"/>
              <a:r>
                <a:rPr lang="ja-JP" altLang="en-US" sz="800" dirty="0">
                  <a:solidFill>
                    <a:schemeClr val="tx1"/>
                  </a:solidFill>
                </a:rPr>
                <a:t>色情報</a:t>
              </a:r>
              <a:endParaRPr lang="en-US" altLang="ja-JP" sz="800" dirty="0">
                <a:solidFill>
                  <a:schemeClr val="tx1"/>
                </a:solidFill>
              </a:endParaRPr>
            </a:p>
            <a:p>
              <a:pPr algn="ctr"/>
              <a:r>
                <a:rPr lang="en-US" altLang="ja-JP" sz="800" dirty="0">
                  <a:solidFill>
                    <a:schemeClr val="tx1"/>
                  </a:solidFill>
                </a:rPr>
                <a:t>(4byte)</a:t>
              </a:r>
            </a:p>
          </p:txBody>
        </p:sp>
        <p:sp>
          <p:nvSpPr>
            <p:cNvPr id="262" name="正方形/長方形 261">
              <a:extLst>
                <a:ext uri="{FF2B5EF4-FFF2-40B4-BE49-F238E27FC236}">
                  <a16:creationId xmlns="" xmlns:a16="http://schemas.microsoft.com/office/drawing/2014/main" id="{ECE8A38C-3115-4AE0-A9BC-A4E59C2D9CFB}"/>
                </a:ext>
              </a:extLst>
            </p:cNvPr>
            <p:cNvSpPr/>
            <p:nvPr/>
          </p:nvSpPr>
          <p:spPr>
            <a:xfrm>
              <a:off x="11544691" y="9188925"/>
              <a:ext cx="768913" cy="2825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spAutoFit/>
            </a:bodyPr>
            <a:lstStyle/>
            <a:p>
              <a:pPr algn="ctr"/>
              <a:r>
                <a:rPr lang="ja-JP" altLang="en-US" sz="800" dirty="0">
                  <a:solidFill>
                    <a:schemeClr val="tx1"/>
                  </a:solidFill>
                </a:rPr>
                <a:t>パワーブロックコード</a:t>
              </a:r>
              <a:r>
                <a:rPr lang="en-US" altLang="ja-JP" sz="800" dirty="0">
                  <a:solidFill>
                    <a:schemeClr val="tx1"/>
                  </a:solidFill>
                </a:rPr>
                <a:t>(1byte)</a:t>
              </a:r>
            </a:p>
          </p:txBody>
        </p:sp>
      </p:grpSp>
      <p:grpSp>
        <p:nvGrpSpPr>
          <p:cNvPr id="270" name="グループ化 269">
            <a:extLst>
              <a:ext uri="{FF2B5EF4-FFF2-40B4-BE49-F238E27FC236}">
                <a16:creationId xmlns="" xmlns:a16="http://schemas.microsoft.com/office/drawing/2014/main" id="{E01D8489-1E3F-4BB9-9B1C-DFC1194DEFEF}"/>
              </a:ext>
            </a:extLst>
          </p:cNvPr>
          <p:cNvGrpSpPr/>
          <p:nvPr/>
        </p:nvGrpSpPr>
        <p:grpSpPr>
          <a:xfrm>
            <a:off x="7035423" y="8456032"/>
            <a:ext cx="1209121" cy="936004"/>
            <a:chOff x="7023655" y="8478341"/>
            <a:chExt cx="1209121" cy="936004"/>
          </a:xfrm>
        </p:grpSpPr>
        <p:grpSp>
          <p:nvGrpSpPr>
            <p:cNvPr id="310" name="グループ化 309">
              <a:extLst>
                <a:ext uri="{FF2B5EF4-FFF2-40B4-BE49-F238E27FC236}">
                  <a16:creationId xmlns="" xmlns:a16="http://schemas.microsoft.com/office/drawing/2014/main" id="{4ECA5340-3CE9-41AF-85A4-E37A03944BEE}"/>
                </a:ext>
              </a:extLst>
            </p:cNvPr>
            <p:cNvGrpSpPr/>
            <p:nvPr/>
          </p:nvGrpSpPr>
          <p:grpSpPr>
            <a:xfrm>
              <a:off x="7023655" y="8478341"/>
              <a:ext cx="1209121" cy="936004"/>
              <a:chOff x="7023655" y="8478341"/>
              <a:chExt cx="1209121" cy="936004"/>
            </a:xfrm>
          </p:grpSpPr>
          <p:grpSp>
            <p:nvGrpSpPr>
              <p:cNvPr id="312" name="グループ化 311">
                <a:extLst>
                  <a:ext uri="{FF2B5EF4-FFF2-40B4-BE49-F238E27FC236}">
                    <a16:creationId xmlns="" xmlns:a16="http://schemas.microsoft.com/office/drawing/2014/main" id="{59CA2807-29E6-465E-8BFE-5179BC16413C}"/>
                  </a:ext>
                </a:extLst>
              </p:cNvPr>
              <p:cNvGrpSpPr/>
              <p:nvPr/>
            </p:nvGrpSpPr>
            <p:grpSpPr>
              <a:xfrm>
                <a:off x="7023655" y="8478341"/>
                <a:ext cx="1209121" cy="341386"/>
                <a:chOff x="7023655" y="8478341"/>
                <a:chExt cx="1209121" cy="341386"/>
              </a:xfrm>
            </p:grpSpPr>
            <p:sp>
              <p:nvSpPr>
                <p:cNvPr id="314" name="正方形/長方形 313">
                  <a:extLst>
                    <a:ext uri="{FF2B5EF4-FFF2-40B4-BE49-F238E27FC236}">
                      <a16:creationId xmlns="" xmlns:a16="http://schemas.microsoft.com/office/drawing/2014/main" id="{1255B2B8-9FE4-41CF-8ADD-679B1254DAE4}"/>
                    </a:ext>
                  </a:extLst>
                </p:cNvPr>
                <p:cNvSpPr/>
                <p:nvPr/>
              </p:nvSpPr>
              <p:spPr>
                <a:xfrm flipV="1">
                  <a:off x="7996792" y="8478341"/>
                  <a:ext cx="235984" cy="198933"/>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テキスト ボックス 314">
                  <a:extLst>
                    <a:ext uri="{FF2B5EF4-FFF2-40B4-BE49-F238E27FC236}">
                      <a16:creationId xmlns="" xmlns:a16="http://schemas.microsoft.com/office/drawing/2014/main" id="{BF67F4BE-5F6D-4500-8C58-003A9983AA05}"/>
                    </a:ext>
                  </a:extLst>
                </p:cNvPr>
                <p:cNvSpPr txBox="1"/>
                <p:nvPr/>
              </p:nvSpPr>
              <p:spPr>
                <a:xfrm>
                  <a:off x="7023655" y="8604283"/>
                  <a:ext cx="784230" cy="215444"/>
                </a:xfrm>
                <a:prstGeom prst="rect">
                  <a:avLst/>
                </a:prstGeom>
                <a:noFill/>
              </p:spPr>
              <p:txBody>
                <a:bodyPr wrap="square" rtlCol="0">
                  <a:spAutoFit/>
                </a:bodyPr>
                <a:lstStyle/>
                <a:p>
                  <a:r>
                    <a:rPr lang="ja-JP" altLang="en-US" sz="800" dirty="0"/>
                    <a:t>黄色</a:t>
                  </a:r>
                  <a:r>
                    <a:rPr kumimoji="1" lang="ja-JP" altLang="en-US" sz="800" dirty="0"/>
                    <a:t>と判断</a:t>
                  </a:r>
                </a:p>
              </p:txBody>
            </p:sp>
          </p:grpSp>
          <p:pic>
            <p:nvPicPr>
              <p:cNvPr id="313" name="図 312">
                <a:extLst>
                  <a:ext uri="{FF2B5EF4-FFF2-40B4-BE49-F238E27FC236}">
                    <a16:creationId xmlns="" xmlns:a16="http://schemas.microsoft.com/office/drawing/2014/main" id="{B1F313AA-5FA6-463C-A87B-A9605853857A}"/>
                  </a:ext>
                </a:extLst>
              </p:cNvPr>
              <p:cNvPicPr>
                <a:picLocks noChangeAspect="1"/>
              </p:cNvPicPr>
              <p:nvPr/>
            </p:nvPicPr>
            <p:blipFill>
              <a:blip r:embed="rId17"/>
              <a:stretch>
                <a:fillRect/>
              </a:stretch>
            </p:blipFill>
            <p:spPr>
              <a:xfrm>
                <a:off x="7660794" y="9288504"/>
                <a:ext cx="251682" cy="125841"/>
              </a:xfrm>
              <a:prstGeom prst="rect">
                <a:avLst/>
              </a:prstGeom>
            </p:spPr>
          </p:pic>
        </p:grpSp>
        <p:sp>
          <p:nvSpPr>
            <p:cNvPr id="311" name="矢印: 折線 310">
              <a:extLst>
                <a:ext uri="{FF2B5EF4-FFF2-40B4-BE49-F238E27FC236}">
                  <a16:creationId xmlns="" xmlns:a16="http://schemas.microsoft.com/office/drawing/2014/main" id="{A8453EFB-E001-4C9B-9187-D2EC48FA8B22}"/>
                </a:ext>
              </a:extLst>
            </p:cNvPr>
            <p:cNvSpPr/>
            <p:nvPr/>
          </p:nvSpPr>
          <p:spPr>
            <a:xfrm rot="10800000">
              <a:off x="7099714" y="8685657"/>
              <a:ext cx="1029249" cy="172116"/>
            </a:xfrm>
            <a:prstGeom prst="bentArrow">
              <a:avLst>
                <a:gd name="adj1" fmla="val 14427"/>
                <a:gd name="adj2" fmla="val 25000"/>
                <a:gd name="adj3" fmla="val 25000"/>
                <a:gd name="adj4" fmla="val 82214"/>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0494414"/>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テーマ1">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6987</TotalTime>
  <Words>4583</Words>
  <Application>Microsoft Office PowerPoint</Application>
  <PresentationFormat>A3 297x420 mm</PresentationFormat>
  <Paragraphs>513</Paragraphs>
  <Slides>6</Slides>
  <Notes>1</Notes>
  <HiddenSlides>0</HiddenSlides>
  <MMClips>0</MMClips>
  <ScaleCrop>false</ScaleCrop>
  <HeadingPairs>
    <vt:vector size="6" baseType="variant">
      <vt:variant>
        <vt:lpstr>使用されているフォント</vt:lpstr>
      </vt:variant>
      <vt:variant>
        <vt:i4>14</vt:i4>
      </vt:variant>
      <vt:variant>
        <vt:lpstr>テーマ</vt:lpstr>
      </vt:variant>
      <vt:variant>
        <vt:i4>3</vt:i4>
      </vt:variant>
      <vt:variant>
        <vt:lpstr>スライド タイトル</vt:lpstr>
      </vt:variant>
      <vt:variant>
        <vt:i4>6</vt:i4>
      </vt:variant>
    </vt:vector>
  </HeadingPairs>
  <TitlesOfParts>
    <vt:vector size="23" baseType="lpstr">
      <vt:lpstr>HGP行書体</vt:lpstr>
      <vt:lpstr>HGP創英角ﾎﾟｯﾌﾟ体</vt:lpstr>
      <vt:lpstr>HGP明朝B</vt:lpstr>
      <vt:lpstr>HGP明朝E</vt:lpstr>
      <vt:lpstr>HG丸ｺﾞｼｯｸM-PRO</vt:lpstr>
      <vt:lpstr>Meiryo UI</vt:lpstr>
      <vt:lpstr>ＭＳ Ｐゴシック</vt:lpstr>
      <vt:lpstr>ＭＳ Ｐ明朝</vt:lpstr>
      <vt:lpstr>メイリオ</vt:lpstr>
      <vt:lpstr>游ゴシック</vt:lpstr>
      <vt:lpstr>游ゴシック Light</vt:lpstr>
      <vt:lpstr>Arial</vt:lpstr>
      <vt:lpstr>Century Gothic</vt:lpstr>
      <vt:lpstr>Times New Roman</vt:lpstr>
      <vt:lpstr>アブストラクトページ用（プライマリークラス）</vt:lpstr>
      <vt:lpstr>デザインの設定</vt:lpstr>
      <vt:lpstr>テーマ1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SATOSHI MORITA</cp:lastModifiedBy>
  <cp:revision>703</cp:revision>
  <cp:lastPrinted>2018-10-15T11:03:09Z</cp:lastPrinted>
  <dcterms:created xsi:type="dcterms:W3CDTF">2002-02-28T07:41:56Z</dcterms:created>
  <dcterms:modified xsi:type="dcterms:W3CDTF">2018-10-15T11:25:41Z</dcterms:modified>
</cp:coreProperties>
</file>